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59" r:id="rId2"/>
  </p:sldMasterIdLst>
  <p:notesMasterIdLst>
    <p:notesMasterId r:id="rId48"/>
  </p:notesMasterIdLst>
  <p:handoutMasterIdLst>
    <p:handoutMasterId r:id="rId49"/>
  </p:handoutMasterIdLst>
  <p:sldIdLst>
    <p:sldId id="330" r:id="rId3"/>
    <p:sldId id="408" r:id="rId4"/>
    <p:sldId id="410" r:id="rId5"/>
    <p:sldId id="413" r:id="rId6"/>
    <p:sldId id="412" r:id="rId7"/>
    <p:sldId id="414" r:id="rId8"/>
    <p:sldId id="415" r:id="rId9"/>
    <p:sldId id="416" r:id="rId10"/>
    <p:sldId id="417" r:id="rId11"/>
    <p:sldId id="419" r:id="rId12"/>
    <p:sldId id="421" r:id="rId13"/>
    <p:sldId id="422" r:id="rId14"/>
    <p:sldId id="423" r:id="rId15"/>
    <p:sldId id="424" r:id="rId16"/>
    <p:sldId id="425" r:id="rId17"/>
    <p:sldId id="426" r:id="rId18"/>
    <p:sldId id="427" r:id="rId19"/>
    <p:sldId id="428" r:id="rId20"/>
    <p:sldId id="429" r:id="rId21"/>
    <p:sldId id="431" r:id="rId22"/>
    <p:sldId id="432" r:id="rId23"/>
    <p:sldId id="433" r:id="rId24"/>
    <p:sldId id="434" r:id="rId25"/>
    <p:sldId id="435" r:id="rId26"/>
    <p:sldId id="436" r:id="rId27"/>
    <p:sldId id="437" r:id="rId28"/>
    <p:sldId id="438" r:id="rId29"/>
    <p:sldId id="439" r:id="rId30"/>
    <p:sldId id="440" r:id="rId31"/>
    <p:sldId id="441" r:id="rId32"/>
    <p:sldId id="442" r:id="rId33"/>
    <p:sldId id="443" r:id="rId34"/>
    <p:sldId id="444" r:id="rId35"/>
    <p:sldId id="445" r:id="rId36"/>
    <p:sldId id="446" r:id="rId37"/>
    <p:sldId id="447" r:id="rId38"/>
    <p:sldId id="448" r:id="rId39"/>
    <p:sldId id="449" r:id="rId40"/>
    <p:sldId id="450" r:id="rId41"/>
    <p:sldId id="451" r:id="rId42"/>
    <p:sldId id="452" r:id="rId43"/>
    <p:sldId id="453" r:id="rId44"/>
    <p:sldId id="454" r:id="rId45"/>
    <p:sldId id="455" r:id="rId46"/>
    <p:sldId id="456" r:id="rId47"/>
  </p:sldIdLst>
  <p:sldSz cx="9144000" cy="6858000" type="screen4x3"/>
  <p:notesSz cx="6858000" cy="9144000"/>
  <p:embeddedFontLst>
    <p:embeddedFont>
      <p:font typeface="Cambria" panose="02040503050406030204" pitchFamily="18" charset="0"/>
      <p:regular r:id="rId50"/>
      <p:bold r:id="rId51"/>
      <p:italic r:id="rId52"/>
      <p:boldItalic r:id="rId53"/>
    </p:embeddedFont>
    <p:embeddedFont>
      <p:font typeface="Verdana" panose="020B060403050404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42"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709" userDrawn="1">
          <p15:clr>
            <a:srgbClr val="A4A3A4"/>
          </p15:clr>
        </p15:guide>
        <p15:guide id="6" orient="horz" pos="1071" userDrawn="1">
          <p15:clr>
            <a:srgbClr val="A4A3A4"/>
          </p15:clr>
        </p15:guide>
        <p15:guide id="7" pos="63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82609" autoAdjust="0"/>
  </p:normalViewPr>
  <p:slideViewPr>
    <p:cSldViewPr snapToGrid="0" snapToObjects="1">
      <p:cViewPr varScale="1">
        <p:scale>
          <a:sx n="75" d="100"/>
          <a:sy n="75" d="100"/>
        </p:scale>
        <p:origin x="1890" y="54"/>
      </p:cViewPr>
      <p:guideLst>
        <p:guide orient="horz" pos="4042"/>
        <p:guide pos="295"/>
        <p:guide orient="horz" pos="4178"/>
        <p:guide orient="horz" pos="119"/>
        <p:guide orient="horz" pos="709"/>
        <p:guide orient="horz" pos="1071"/>
        <p:guide pos="6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font" Target="fonts/font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3/27/2024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5000"/>
              </a:lnSpc>
              <a:spcBef>
                <a:spcPts val="0"/>
              </a:spcBef>
              <a:spcAft>
                <a:spcPts val="1000"/>
              </a:spcAft>
              <a:buClrTx/>
              <a:buSzTx/>
              <a:buFontTx/>
              <a:buNone/>
              <a:tabLst/>
              <a:defRPr/>
            </a:pPr>
            <a:r>
              <a:rPr lang="en-US" sz="1100" dirty="0">
                <a:latin typeface="Arial" charset="0"/>
              </a:rPr>
              <a:t>This is a means-end chain for a marketing</a:t>
            </a:r>
            <a:r>
              <a:rPr lang="en-US" sz="1100" baseline="0" dirty="0">
                <a:latin typeface="Arial" charset="0"/>
              </a:rPr>
              <a:t> research firm, such as </a:t>
            </a:r>
            <a:r>
              <a:rPr lang="en-US" sz="1100" baseline="0" dirty="0" err="1">
                <a:latin typeface="Arial" charset="0"/>
              </a:rPr>
              <a:t>ReRez</a:t>
            </a:r>
            <a:r>
              <a:rPr lang="en-US" sz="1100" dirty="0">
                <a:latin typeface="Arial" charset="0"/>
              </a:rPr>
              <a:t>. The company is promoting marketing research. The first attribute is that </a:t>
            </a:r>
            <a:r>
              <a:rPr lang="en-US" sz="1100" dirty="0" err="1">
                <a:latin typeface="Arial" charset="0"/>
              </a:rPr>
              <a:t>ReRez</a:t>
            </a:r>
            <a:r>
              <a:rPr lang="en-US" sz="1100" dirty="0">
                <a:latin typeface="Arial" charset="0"/>
              </a:rPr>
              <a:t> does marketing research using the internet which provides the benefit of robust samples. For a marketing person in a company, using robust samples can provide job security. Another aspect of the service, speed, leads to quicker results. This can provide the benefit of self-fulfillment since the information needed is provided quickly. Other personal values that are tapped through the benefits suggested include social acceptance and wisdom.</a:t>
            </a:r>
            <a:endParaRPr lang="en-US" sz="1100" dirty="0">
              <a:effectLst/>
              <a:latin typeface="Calibri" panose="020F0502020204030204" pitchFamily="34" charset="0"/>
              <a:ea typeface="Calibri" panose="020F0502020204030204" pitchFamily="34" charset="0"/>
            </a:endParaRPr>
          </a:p>
          <a:p>
            <a:pPr marL="0" marR="0">
              <a:lnSpc>
                <a:spcPct val="115000"/>
              </a:lnSpc>
              <a:spcBef>
                <a:spcPts val="0"/>
              </a:spcBef>
              <a:spcAft>
                <a:spcPts val="1000"/>
              </a:spcAft>
            </a:pPr>
            <a:endParaRPr lang="en-US" sz="1100" dirty="0">
              <a:effectLst/>
              <a:latin typeface="Calibri" panose="020F0502020204030204" pitchFamily="34" charset="0"/>
              <a:ea typeface="Calibri" panose="020F0502020204030204" pitchFamily="34" charset="0"/>
            </a:endParaRPr>
          </a:p>
          <a:p>
            <a:pPr marL="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rPr>
              <a:t>The diagram has concepts listed from top to bottom, which flow into other concepts from left to right structured as follows.</a:t>
            </a:r>
            <a:endParaRPr lang="en-IN"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Internet </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Robust samples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Job security</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Speed </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Quicker results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Self fulfillment</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Expertise </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Actionable information</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Wisdom </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Social acceptance </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Experience </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Reliability </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Job security</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13755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41783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advertisement for South Walton, Florida features a strong visual image. As we can see, visual elements strengthen the advertisement in a number of ways.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Visual and verbal elements combine to create an advertisement that meets the desired stage of the hierarchy of effects model or the attribute-benefit-personal value chosen from a means chain.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36675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latin typeface="Arial" charset="0"/>
              </a:rPr>
              <a:t>A number of factors influence the relationship between advertising expenditures and advertising effectiveness. The goal of the advertising may be to increase brand awareness or build brand image. If so, there will be less impact on sales than with some of the other objectives. Threshold effects are present at the point where the advertising or communication begins to affect consumer responses in a positive direction. Carryover effects refer to an ad’s message being remembered or carried over to the time when the product is needed and the consumer is thinking about the purchase. Wear-out effects occur when an ad or message becomes old and stale and the consumer no longer pays attention to it. Decay effects occur when a company quits advertising, and the brand name begins to fade in people’s memories.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23006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The straight line is an unrealistic assumption about the relationship between expenditures and sales. The bottom curve is more indicative of what happens. Advertising dollars are spent and for a while nothing happens. Then consumers begin to pay attention and start purchasing the product, the threshold effect. As more advertising dollars are spent, diminishing returns occur. With each additional dollar in advertising, the impact is less and less. This is the concave downward response curve.</a:t>
            </a:r>
          </a:p>
          <a:p>
            <a:endParaRPr lang="en-US" sz="1200" b="0" i="0" u="none" strike="noStrike" kern="1200" cap="none" dirty="0">
              <a:solidFill>
                <a:schemeClr val="dk1"/>
              </a:solidFill>
              <a:effectLst/>
              <a:latin typeface="Arial" charset="0"/>
              <a:ea typeface="Arial"/>
              <a:cs typeface="Arial"/>
              <a:sym typeface="Arial"/>
            </a:endParaRPr>
          </a:p>
          <a:p>
            <a:r>
              <a:rPr lang="en-US" sz="1200" b="0" i="0" u="none" strike="noStrike" kern="1200" cap="none" dirty="0">
                <a:solidFill>
                  <a:schemeClr val="dk1"/>
                </a:solidFill>
                <a:effectLst/>
                <a:latin typeface="Arial"/>
                <a:ea typeface="Arial"/>
                <a:cs typeface="Arial"/>
                <a:sym typeface="Arial"/>
              </a:rPr>
              <a:t>The top graph shows a generalized linear relationship between sales on the y axis and promotional expenditures on the x axis, depicted with a 1 to 1 slope. It is labeled an unrealistic assumption about the relationship between promotional expenditures and sales.</a:t>
            </a:r>
            <a:endParaRPr lang="en-IN" sz="1200" b="0" i="0" u="none" strike="noStrike" kern="1200" cap="none" dirty="0">
              <a:solidFill>
                <a:schemeClr val="dk1"/>
              </a:solidFill>
              <a:effectLst/>
              <a:latin typeface="Arial"/>
              <a:ea typeface="Arial"/>
              <a:cs typeface="Arial"/>
              <a:sym typeface="Arial"/>
            </a:endParaRPr>
          </a:p>
          <a:p>
            <a:r>
              <a:rPr lang="en-US" sz="1200" b="0" i="0" u="none" strike="noStrike" kern="1200" cap="none" dirty="0">
                <a:solidFill>
                  <a:schemeClr val="dk1"/>
                </a:solidFill>
                <a:effectLst/>
                <a:latin typeface="Arial"/>
                <a:ea typeface="Arial"/>
                <a:cs typeface="Arial"/>
                <a:sym typeface="Arial"/>
              </a:rPr>
              <a:t>The bottom graph has a y axis labeled dollars, and an x axis labeled sales response function curve. A purple line marked profits shows a function from left to right as follows, plateau, positive linear relationship, and negative linear relationship marked as marginal analysis curve. A red line marked sales starting with a higher y value shows a positive S curve with a rising function marked threshold effects, top of the curve marked diminishing returns and waning curve marked concave downward response curve. </a:t>
            </a:r>
            <a:endParaRPr lang="en-IN" sz="1200" b="0" i="0" u="none" strike="noStrike" kern="1200" cap="none" dirty="0">
              <a:solidFill>
                <a:schemeClr val="dk1"/>
              </a:solidFill>
              <a:effectLst/>
              <a:latin typeface="Arial"/>
              <a:ea typeface="Arial"/>
              <a:cs typeface="Arial"/>
              <a:sym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latin typeface="Arial" charset="0"/>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13273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By offering a $25 gift card on a Facebook post, Piccadilly Restaurants seeks to move potential customers to reach the threshold effect level sooner.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latin typeface="Arial"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text in the post reads It’s day 1of 8 days of giving and we're gifting a $25 gift card. The post has reached 28,933 people and there is an option to boost the post.</a:t>
            </a:r>
            <a:endParaRPr lang="en-IN" sz="1200" b="0" i="0" u="none" strike="noStrike" kern="1200" cap="none" dirty="0">
              <a:solidFill>
                <a:schemeClr val="dk1"/>
              </a:solidFill>
              <a:effectLst/>
              <a:latin typeface="Arial"/>
              <a:ea typeface="Arial"/>
              <a:cs typeface="Arial"/>
              <a:sym typeface="Arial"/>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40360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This curve illustrates decay effect. During the advertising campaign, sales often continue to climb. Then the campaign ends and consumers begin to forget the brand name, thus it starts decaying.</a:t>
            </a:r>
            <a:endParaRPr lang="en-US" sz="1200" b="0" i="0" u="none" strike="noStrike" kern="1200" cap="none" dirty="0">
              <a:solidFill>
                <a:schemeClr val="dk1"/>
              </a:solidFill>
              <a:effectLst/>
              <a:latin typeface="Arial"/>
              <a:ea typeface="Arial"/>
              <a:cs typeface="Arial"/>
              <a:sym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a:solidFill>
                <a:schemeClr val="dk1"/>
              </a:solidFill>
              <a:effectLst/>
              <a:latin typeface="Arial"/>
              <a:ea typeface="Arial"/>
              <a:cs typeface="Arial"/>
              <a:sym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y axis is labeled sales, and the x axis is labeled time. The x axis is divided vertically by a dotted line labeled advertising campaign to the left of the dotted line and labeled no advertising to the right of the dotted line. A line rises from the y axis intersection to meet the dotted line, then falls with a line labeled decay effects.</a:t>
            </a:r>
            <a:endParaRPr lang="en-IN" sz="1200" b="0" i="0" u="none" strike="noStrike" kern="1200" cap="none" dirty="0">
              <a:solidFill>
                <a:schemeClr val="dk1"/>
              </a:solidFill>
              <a:effectLst/>
              <a:latin typeface="Arial"/>
              <a:ea typeface="Arial"/>
              <a:cs typeface="Arial"/>
              <a:sym typeface="Arial"/>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39585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Companies have to decide whether they will perform the advertising work in-house or obtain an outside advertising agency. Each has advantages. With an in-house staff, normally costs are lower. It is easier to ensure a consistent brand message across campaigns and across various products within the company. In-house staff have a better understanding of the product and the mission of the company. They usually will work closer with the CEO. With in-house, moving from creative to production is normally faster since the company has direct control of the employees. There is also a lower turnover in the creative team, which provides greater consistency across campaigns. Outside agencies also offer some advantages. Costs may be lower if the in-house team lacks the expertise and a lot of time and effort is wasted in doing the work. Outside agencies have greater expertise and an outsider’s perspective, which can be extremely valuable in generating fresh ideas and creating effective campaigns.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16047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Full-service agencies</a:t>
            </a:r>
            <a:r>
              <a:rPr lang="en-US" baseline="0" dirty="0">
                <a:latin typeface="Arial" charset="0"/>
              </a:rPr>
              <a:t> provide a wide array of services for clients, everything from strategy development to actual ad preparation. Full-service agencies can offer advice and guidance on developing target markets, a brand’s image, logo and tagline development. Most full-service agencies can provide guidance on business markets as well as consumer markets. Media planning and buying is also done with a full-service agency, or one of its subsidiaries.</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81047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Advertising agencies come in all sizes and shapes. They range from boutiques that offer only one type of service or serve one type of client to full-service agencies that offer the full spectrum of services. Advertising agencies will often provide other marketing services. Media services companies provide media planning and media buying services. Direct  marketing agencies work with all types of direct response marketing campaigns. Some agencies specialize in consumer or trade promotions, or even focus on a specific type of promotion, such as couponing. Public relations firms handle both positive and negative publicity events. A growing number of agencies handle only online or social media.</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1918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These are the objectives for Chapter 5.</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3044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Crowdsourcing is a recent alternative to choosing an advertising agency. Crowdsourcing involves seeking ideas from the public and even videos of ad productions. Two companies that have successfully used crowdsourcing include Harley Davidson and Doritos. Unilever used it for its meat snack product, </a:t>
            </a:r>
            <a:r>
              <a:rPr lang="en-US" dirty="0" err="1">
                <a:latin typeface="Arial" charset="0"/>
              </a:rPr>
              <a:t>Peparami</a:t>
            </a:r>
            <a:r>
              <a:rPr lang="en-US" dirty="0">
                <a:latin typeface="Arial" charset="0"/>
              </a:rPr>
              <a:t>. Doritos has used it in the Super Bowl. While it would appear the costs would be much lower, they</a:t>
            </a:r>
            <a:r>
              <a:rPr lang="en-US" baseline="0" dirty="0">
                <a:latin typeface="Arial" charset="0"/>
              </a:rPr>
              <a:t> are</a:t>
            </a:r>
            <a:r>
              <a:rPr lang="en-US" dirty="0">
                <a:latin typeface="Arial" charset="0"/>
              </a:rPr>
              <a:t> not. Most crowdsourcing involves a contest and a website. Then the entries have to be judged, and in most cases, the ad is professionally produced once the idea has been selected. But, the advantages of crowdsourcing include getting consumers involved and generating buzz among individuals as the entries are posted and passed along to other people.</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38794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Choosing an agency requires time and effort. While companies can shortcut the process, such an approach often results in the best agency not being hired. The first step is to select goals. Then the company should decide on a process and criteria before contacting any agencies. Once proposals have been received, the list can be narrowed down to two</a:t>
            </a:r>
            <a:r>
              <a:rPr lang="en-US" baseline="0" dirty="0">
                <a:latin typeface="Arial" charset="0"/>
              </a:rPr>
              <a:t> or three</a:t>
            </a:r>
            <a:r>
              <a:rPr lang="en-US" dirty="0">
                <a:latin typeface="Arial" charset="0"/>
              </a:rPr>
              <a:t> viable agencies. A creative pitch is then requested from each of the agencies to determine the best choice.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73469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Goal setting should occur before contacting any agencies. Doing so will prevent any biases toward or against a particular agency. Also, the goals provide direction. It will help the company understand what it wants from an agency and where the company wants to go.</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69428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second step in the process is setting the evaluation criteria. Again, this should be done prior to talking to any agencies. As we have discussed, the size of the agency is important. The agency should have experience in the industry, but not be representing a direct competitor. This would be a conflict of interest. Creative reputation and capabilities should be considered since the primary role of the agency is to generate creative ideas. The product and media purchasing capabilities are not essential. Some agencies do this, while others use subsidiaries or contract the</a:t>
            </a:r>
            <a:r>
              <a:rPr lang="en-US" baseline="0" dirty="0">
                <a:latin typeface="Arial" charset="0"/>
              </a:rPr>
              <a:t> tasks </a:t>
            </a:r>
            <a:r>
              <a:rPr lang="en-US" dirty="0">
                <a:latin typeface="Arial" charset="0"/>
              </a:rPr>
              <a:t>out to boutique shops. Client retention rates may be important, but with the turnover among agencies today, it has lost a lot of importance. Personal chemistry is important because individuals from the two companies must work together and generate ideas that will move the brand forward and accomplish objectives that have been set.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27246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Once the list has been narrowed down to two</a:t>
            </a:r>
            <a:r>
              <a:rPr lang="en-US" baseline="0" dirty="0">
                <a:latin typeface="Arial" charset="0"/>
              </a:rPr>
              <a:t> or three finalists, </a:t>
            </a:r>
            <a:r>
              <a:rPr lang="en-US" dirty="0">
                <a:latin typeface="Arial" charset="0"/>
              </a:rPr>
              <a:t>it is time to ask for competing creative pitches (a shootout). Agencies are given a specific problem to address. Creative pitches are expensive for agencies, so companies need to be serious about an agency when requesting a pitch. From the creative pitches, the company should select the agency that offers the best plan.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23301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In the advertising agency, there are some key individuals. The account executive is the liaison between the company and the agency. The</a:t>
            </a:r>
            <a:r>
              <a:rPr lang="en-US" baseline="0" dirty="0">
                <a:latin typeface="Arial" charset="0"/>
              </a:rPr>
              <a:t> account executive </a:t>
            </a:r>
            <a:r>
              <a:rPr lang="en-US" dirty="0">
                <a:latin typeface="Arial" charset="0"/>
              </a:rPr>
              <a:t>represents the client within the agency. Account planners are the voice of the consumer and assist in overall planning and strategic direction of the campaign. Their role is to see the total picture. The creative director is responsible for the creative aspect of the campaign and works with the agency’s creative staff. The traffic manager’s role is to manage the campaign scheduling to ensure the campaign is finished on time. As</a:t>
            </a:r>
            <a:r>
              <a:rPr lang="en-US" baseline="0" dirty="0">
                <a:latin typeface="Arial" charset="0"/>
              </a:rPr>
              <a:t> </a:t>
            </a:r>
            <a:r>
              <a:rPr lang="en-US" dirty="0">
                <a:latin typeface="Arial" charset="0"/>
              </a:rPr>
              <a:t>with the Oscar Mayer campaign, multiple</a:t>
            </a:r>
            <a:r>
              <a:rPr lang="en-US" baseline="0" dirty="0">
                <a:latin typeface="Arial" charset="0"/>
              </a:rPr>
              <a:t> components</a:t>
            </a:r>
            <a:r>
              <a:rPr lang="en-US" dirty="0">
                <a:latin typeface="Arial" charset="0"/>
              </a:rPr>
              <a:t> mean</a:t>
            </a:r>
            <a:r>
              <a:rPr lang="en-US" baseline="0" dirty="0">
                <a:latin typeface="Arial" charset="0"/>
              </a:rPr>
              <a:t> </a:t>
            </a:r>
            <a:r>
              <a:rPr lang="en-US" dirty="0">
                <a:latin typeface="Arial" charset="0"/>
              </a:rPr>
              <a:t>juggling numerous deadlines and schedules. Media buyers and planners are involved in the selection and purchase of media.</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79562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Effective advertising campaigns require careful</a:t>
            </a:r>
            <a:r>
              <a:rPr lang="en-US" baseline="0" dirty="0">
                <a:latin typeface="Arial" charset="0"/>
              </a:rPr>
              <a:t> planning and attention to these parameters. Advertising goals must be set based on communication and marketing objectives. Media selection not only must fit with the advertising goals but has a big influence on advertising design. A tagline needs to be developed, if not already in place. Consistency across campaigns and within a campaign is important to ensure the target audience is hearing the same, consistent message. Other decisions to consider include how the brand will be positioned and the duration of the campaign.</a:t>
            </a:r>
            <a:endParaRPr lang="en-US" dirty="0">
              <a:latin typeface="Arial" charset="0"/>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11035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Marketers derive advertising goals from the firm’s overall company and targeted communication and objectives, as we discussed in Chapter 4. Advertising goals are often more specific outcomes designed to have an impact in a shorter time frame than the larger company objectives, which will be pursued over time. But they should remain consistent with the overall marketing communications approach and other components of the integrated marketing communications plan.</a:t>
            </a:r>
            <a:endParaRPr lang="en-US" dirty="0">
              <a:latin typeface="Arial" charset="0"/>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66835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 order to increase sales, advertisements for VW, like this one shown here, would include the goal of providing information about its vehicles’ self-parking feature.</a:t>
            </a:r>
            <a:endParaRPr lang="en-US" dirty="0">
              <a:latin typeface="Arial"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29299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One of the challenging tasks of advertising management is to select the media that will be used. More information about this process will be presented in Chapter</a:t>
            </a:r>
            <a:r>
              <a:rPr lang="en-US" baseline="0" dirty="0">
                <a:latin typeface="Arial" charset="0"/>
              </a:rPr>
              <a:t> 7</a:t>
            </a:r>
            <a:r>
              <a:rPr lang="en-US" dirty="0">
                <a:latin typeface="Arial" charset="0"/>
              </a:rPr>
              <a:t>. But, at this point, it is important to realize that to pick the right combination of media requires understanding the media habits of the target market, then matching those</a:t>
            </a:r>
            <a:r>
              <a:rPr lang="en-US" baseline="0" dirty="0">
                <a:latin typeface="Arial" charset="0"/>
              </a:rPr>
              <a:t> habits</a:t>
            </a:r>
            <a:r>
              <a:rPr lang="en-US" dirty="0">
                <a:latin typeface="Arial" charset="0"/>
              </a:rPr>
              <a:t> with the audience characteristics of each media. This process is used in business-to-business media as well as in consumer media. Because of the importance of placing ads in the right media, companies are now involving media companies at an earlier stage of the ad development process rather than after the campaign has already been completed.</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27749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These are additional objectives for Chapter 5.</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902009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Taglines</a:t>
            </a:r>
            <a:r>
              <a:rPr lang="en-US" baseline="0" dirty="0">
                <a:latin typeface="Arial" charset="0"/>
              </a:rPr>
              <a:t> are connected with brands and sometimes are better known than a brand’s logo. It is a key phrase that should tell what the brand is about. It should be memorable and convey something that is unique. The tagline should be consistent across multiple media platforms. Over time, taglines have become shorter. Revising taglines can be tricky and must be managed carefully.</a:t>
            </a:r>
            <a:endParaRPr lang="en-US" dirty="0">
              <a:latin typeface="Arial" charset="0"/>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34209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Repeatedly seeing a specific visual</a:t>
            </a:r>
            <a:r>
              <a:rPr lang="en-US" baseline="0" dirty="0">
                <a:latin typeface="Arial" charset="0"/>
              </a:rPr>
              <a:t> image, headline, copy, or tagline helps embed a brand into a person’s long-term memory. Visual consistency is especially important in moving an ad to long-term memory. Repetition enhances both ad recall as well as brand recall. Variability theory states that seeing an advertisement in different environments enhances recall and recognition. Advertisers can vary the ad content while maintaining consistency across the campaign or campaigns. Different media can also be used. Seeing an ad on television and then in a magazine or billboard enhances recall more than seeing multiple ads within the same medium. </a:t>
            </a:r>
            <a:r>
              <a:rPr lang="en-US" sz="1200" b="0" i="0" u="none" strike="noStrike" kern="1200" cap="none" baseline="0" dirty="0">
                <a:solidFill>
                  <a:schemeClr val="tx1"/>
                </a:solidFill>
                <a:latin typeface="Arial"/>
                <a:ea typeface="Arial"/>
                <a:cs typeface="Arial"/>
                <a:sym typeface="Arial"/>
              </a:rPr>
              <a:t>These two ads for Cross Keys Bank use variability theory concepts to create consistency within the campaign.</a:t>
            </a:r>
            <a:r>
              <a:rPr lang="en-US" baseline="0" dirty="0">
                <a:latin typeface="Arial" charset="0"/>
              </a:rPr>
              <a:t> </a:t>
            </a:r>
            <a:endParaRPr lang="en-US" dirty="0">
              <a:latin typeface="Arial" charset="0"/>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69729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Maintaining consistent product positioning throughout a brand’s life makes it easier for individuals to embed the brand within their cognitive map. Consistent</a:t>
            </a:r>
            <a:r>
              <a:rPr lang="en-US" baseline="0" dirty="0">
                <a:latin typeface="Arial" charset="0"/>
              </a:rPr>
              <a:t> positioning avoids ambiguity and provides a clear, consistent message that is always the same.</a:t>
            </a:r>
            <a:endParaRPr lang="en-US" dirty="0">
              <a:latin typeface="Arial" charset="0"/>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70618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goal of an ad campaign is to embed the brand and the message</a:t>
            </a:r>
            <a:r>
              <a:rPr lang="en-US" baseline="0" dirty="0">
                <a:latin typeface="Arial" charset="0"/>
              </a:rPr>
              <a:t> into a person’s long-term memory and cognitive map structure. If the campaign is too short, it impedes retention. It also leads to greater costs. If the campaign is too long, it can become stale and consumers will lose interest. It is also possible the campaign can create negative feelings from hearing it too much. </a:t>
            </a:r>
            <a:endParaRPr lang="en-US" dirty="0">
              <a:latin typeface="Arial" charset="0"/>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12770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last step in advertising management is writing a creative brief. The appearance of creative briefs will vary among advertising agencies and clients, but most contain these five elements: the objective of the campaign, the target audience, the message theme, any support that can be used, and any constraints. The creative brief is prepared by the agency with the help of the account executive or account planner from the agency and the brand manager from the client. It is a document used by the creative team at the agency to prepare the advertising campaign, so it needs to be clear and provide enough information so that the creative team understands what the client wants.</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46608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Information about the target audience is critical. It should be more</a:t>
            </a:r>
            <a:r>
              <a:rPr lang="en-US" baseline="0" dirty="0">
                <a:latin typeface="Arial" charset="0"/>
              </a:rPr>
              <a:t> than just demographic information.</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97801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message theme should be the one (not multiple) unique selling point the client wants its target audience to get. When considering</a:t>
            </a:r>
            <a:r>
              <a:rPr lang="en-US" baseline="0" dirty="0">
                <a:latin typeface="Arial" charset="0"/>
              </a:rPr>
              <a:t> </a:t>
            </a:r>
            <a:r>
              <a:rPr lang="en-US" dirty="0">
                <a:latin typeface="Arial" charset="0"/>
              </a:rPr>
              <a:t>message themes, it helps to think about the difference between left brain messages and right brain messages. The left side of the brain is logical and where people manage numbers, letters, words, and concepts. Left brain advertising focuses on rational appeals that require thought, the cognitive component of attitude. The right side of the brain is where the emotions lie. The right side manages abstract ideas, images, and feelings. So right brain advertising should use an emotional appeal, the affective component of attitude.</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207718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Ads will often provide support for their product. It is the responsibility of the client to provide any support that might be used in an advertising campaign. For example, if an automobile was designated as </a:t>
            </a:r>
            <a:r>
              <a:rPr lang="en-US" i="1" dirty="0">
                <a:latin typeface="Arial" charset="0"/>
              </a:rPr>
              <a:t>Motor Trend’s</a:t>
            </a:r>
            <a:r>
              <a:rPr lang="en-US" dirty="0">
                <a:latin typeface="Arial" charset="0"/>
              </a:rPr>
              <a:t> car of the year, that is valuable support that can be included to support brand image advertising. </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44295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Constraints are things advertising can’t say or do, or things that must be included in ads. For some products, there are legal and mandatory restrictions that must be included. For drugs, companies must tell consumers about all of the possible side effects. For tobacco products there must be a warning from the Surgeon General. Companies may have other constraints, such as the logo must appear in all ads, or the logo must be in a specific color or shape. Disclaimers or warranty statements may also be included in ads. Most of the constraints are either legal requirements or company-imposed requirements to protect from lawsuits.</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03564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These concepts developed by the marketing team for Interstate Batteries would be part of a creative brief.</a:t>
            </a:r>
          </a:p>
          <a:p>
            <a:endParaRPr lang="en-US" sz="1200" b="0" i="0" u="none" strike="noStrike" kern="1200" cap="none" baseline="0" dirty="0">
              <a:solidFill>
                <a:schemeClr val="tx1"/>
              </a:solidFill>
              <a:effectLst/>
              <a:latin typeface="Arial"/>
              <a:ea typeface="Arial"/>
              <a:cs typeface="Arial"/>
              <a:sym typeface="Arial"/>
            </a:endParaRPr>
          </a:p>
          <a:p>
            <a:r>
              <a:rPr lang="en-US" sz="1200" b="0" i="0" u="none" strike="noStrike" kern="1200" cap="none" dirty="0">
                <a:solidFill>
                  <a:schemeClr val="dk1"/>
                </a:solidFill>
                <a:effectLst/>
                <a:latin typeface="Arial"/>
                <a:ea typeface="Arial"/>
                <a:cs typeface="Arial"/>
                <a:sym typeface="Arial"/>
              </a:rPr>
              <a:t>The concepts titled below strategy level set are as follows.</a:t>
            </a:r>
            <a:endParaRPr lang="en-IN" sz="1200" b="0" i="0" u="none" strike="noStrike" kern="1200" cap="none" dirty="0">
              <a:solidFill>
                <a:schemeClr val="dk1"/>
              </a:solidFill>
              <a:effectLst/>
              <a:latin typeface="Arial"/>
              <a:ea typeface="Arial"/>
              <a:cs typeface="Arial"/>
              <a:sym typeface="Arial"/>
            </a:endParaRPr>
          </a:p>
          <a:p>
            <a:pPr marL="171450" lvl="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Brand positioning, dependability</a:t>
            </a:r>
            <a:endParaRPr lang="en-IN" sz="1200" b="0" i="0" u="none" strike="noStrike" kern="1200" cap="none" dirty="0">
              <a:solidFill>
                <a:schemeClr val="dk1"/>
              </a:solidFill>
              <a:effectLst/>
              <a:latin typeface="Arial"/>
              <a:ea typeface="Arial"/>
              <a:cs typeface="Arial"/>
              <a:sym typeface="Arial"/>
            </a:endParaRPr>
          </a:p>
          <a:p>
            <a:pPr marL="171450" lvl="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The previous campaign, be there</a:t>
            </a:r>
            <a:endParaRPr lang="en-IN" sz="1200" b="0" i="0" u="none" strike="noStrike" kern="1200" cap="none" dirty="0">
              <a:solidFill>
                <a:schemeClr val="dk1"/>
              </a:solidFill>
              <a:effectLst/>
              <a:latin typeface="Arial"/>
              <a:ea typeface="Arial"/>
              <a:cs typeface="Arial"/>
              <a:sym typeface="Arial"/>
            </a:endParaRPr>
          </a:p>
          <a:p>
            <a:pPr marL="171450" lvl="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Campaign Strategy, same strategy, fresh interpretation</a:t>
            </a:r>
            <a:endParaRPr lang="en-IN" sz="1200" b="0" i="0" u="none" strike="noStrike" kern="1200" cap="none" dirty="0">
              <a:solidFill>
                <a:schemeClr val="dk1"/>
              </a:solidFill>
              <a:effectLst/>
              <a:latin typeface="Arial"/>
              <a:ea typeface="Arial"/>
              <a:cs typeface="Arial"/>
              <a:sym typeface="Arial"/>
            </a:endParaRPr>
          </a:p>
          <a:p>
            <a:pPr marL="171450" lvl="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The single most persuasive idea, don’t miss what matters, get a dependable battery</a:t>
            </a:r>
            <a:endParaRPr lang="en-IN" sz="1200" b="0" i="0" u="none" strike="noStrike" kern="1200" cap="none" dirty="0">
              <a:solidFill>
                <a:schemeClr val="dk1"/>
              </a:solidFill>
              <a:effectLst/>
              <a:latin typeface="Arial"/>
              <a:ea typeface="Arial"/>
              <a:cs typeface="Arial"/>
              <a:sym typeface="Arial"/>
            </a:endParaRPr>
          </a:p>
          <a:p>
            <a:pPr marL="17145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The concepts related to creative considerations are as follows.</a:t>
            </a:r>
            <a:endParaRPr lang="en-IN" sz="1200" b="0" i="0" u="none" strike="noStrike" kern="1200" cap="none" dirty="0">
              <a:solidFill>
                <a:schemeClr val="dk1"/>
              </a:solidFill>
              <a:effectLst/>
              <a:latin typeface="Arial"/>
              <a:ea typeface="Arial"/>
              <a:cs typeface="Arial"/>
              <a:sym typeface="Arial"/>
            </a:endParaRPr>
          </a:p>
          <a:p>
            <a:pPr marL="171450" lvl="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Use humor to engage in the low involvement category, don’t be too silly or fantastical</a:t>
            </a:r>
            <a:endParaRPr lang="en-IN" sz="1200" b="0" i="0" u="none" strike="noStrike" kern="1200" cap="none" dirty="0">
              <a:solidFill>
                <a:schemeClr val="dk1"/>
              </a:solidFill>
              <a:effectLst/>
              <a:latin typeface="Arial"/>
              <a:ea typeface="Arial"/>
              <a:cs typeface="Arial"/>
              <a:sym typeface="Arial"/>
            </a:endParaRPr>
          </a:p>
          <a:p>
            <a:pPr marL="171450" lvl="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Reflect brand personality and be bold</a:t>
            </a:r>
            <a:endParaRPr lang="en-IN" sz="1200" b="0" i="0" u="none" strike="noStrike" kern="1200" cap="none" dirty="0">
              <a:solidFill>
                <a:schemeClr val="dk1"/>
              </a:solidFill>
              <a:effectLst/>
              <a:latin typeface="Arial"/>
              <a:ea typeface="Arial"/>
              <a:cs typeface="Arial"/>
              <a:sym typeface="Arial"/>
            </a:endParaRPr>
          </a:p>
          <a:p>
            <a:pPr marL="171450" lvl="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Be seasonally relevant, not seasonally specific</a:t>
            </a:r>
            <a:endParaRPr lang="en-IN" sz="1200" b="0" i="0" u="none" strike="noStrike" kern="1200" cap="none" dirty="0">
              <a:solidFill>
                <a:schemeClr val="dk1"/>
              </a:solidFill>
              <a:effectLst/>
              <a:latin typeface="Arial"/>
              <a:ea typeface="Arial"/>
              <a:cs typeface="Arial"/>
              <a:sym typeface="Arial"/>
            </a:endParaRPr>
          </a:p>
          <a:p>
            <a:pPr marL="171450" lvl="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Portray brand as progressive, interesting, and dynamic</a:t>
            </a:r>
            <a:endParaRPr lang="en-US" sz="1200" b="0" i="0" u="none" strike="noStrike" kern="1200" cap="none" baseline="0" dirty="0">
              <a:solidFill>
                <a:schemeClr val="dk1"/>
              </a:solidFill>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1077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This chapter presents an overview of managing the advertising function. Advertising theory lays the groundwork</a:t>
            </a:r>
            <a:r>
              <a:rPr lang="en-US" baseline="0" dirty="0">
                <a:latin typeface="Arial" charset="0"/>
              </a:rPr>
              <a:t> as does an understanding of the relationship between advertising expenditures and success. The chapter then provides information on how to select an advertising agency. Advertising parameters are discussed, as well as the components of a creative brief.</a:t>
            </a:r>
            <a:endParaRPr lang="en-US" dirty="0">
              <a:latin typeface="Arial"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37884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Advertising management involves significant expenditures overseas. </a:t>
            </a:r>
            <a:r>
              <a:rPr lang="en-US" sz="1200" b="0" i="0" u="none" strike="noStrike" kern="1200" cap="none" dirty="0">
                <a:solidFill>
                  <a:schemeClr val="dk1"/>
                </a:solidFill>
                <a:latin typeface="Arial"/>
                <a:ea typeface="Arial"/>
                <a:cs typeface="Arial"/>
                <a:sym typeface="Arial"/>
              </a:rPr>
              <a:t>The two major differences are the process of selecting an agency and the preparation needed for an international advertising campaign. Preplanning will also vary across countries. When developing global ad campaigns, you have to pay close attention to language and culture differences. Translating to another language is not sufficient. Media selection also varies in other countries. The mix that is used in the U.S. is not the same as it would be, for example, in Japan, Peru, Spain, or Germany.</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7496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hierarchy of effects model consists of these six steps. </a:t>
            </a:r>
            <a:r>
              <a:rPr lang="en-US" sz="1200" b="0" i="0" u="none" strike="noStrike" kern="1200" baseline="0" dirty="0">
                <a:solidFill>
                  <a:schemeClr val="tx1"/>
                </a:solidFill>
                <a:latin typeface="+mn-lt"/>
                <a:ea typeface="+mn-ea"/>
                <a:cs typeface="+mn-cs"/>
              </a:rPr>
              <a:t>When making a high-involvement purchase, such as for the big-screen television shown here, the consumers will typically go through all six hierarchy of effects steps.</a:t>
            </a:r>
            <a:endParaRPr lang="en-US" dirty="0">
              <a:latin typeface="Arial"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86617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six steps are sequential, although some experts question if they are really sequential. But, the basic model says they are sequential and that consumers spend some time at each step. For instance, before a consumer can like a brand, they first must be aware of it and develop some knowledge of it. To develop brand loyalty, consumers must go through all six steps. It is similar to attitude formation and the cognitive-affective-conative sequence. Awareness and knowledge</a:t>
            </a:r>
            <a:r>
              <a:rPr lang="en-US" baseline="0" dirty="0">
                <a:latin typeface="Arial" charset="0"/>
              </a:rPr>
              <a:t> are t</a:t>
            </a:r>
            <a:r>
              <a:rPr lang="en-US" dirty="0">
                <a:latin typeface="Arial" charset="0"/>
              </a:rPr>
              <a:t>he</a:t>
            </a:r>
            <a:r>
              <a:rPr lang="en-US" baseline="0" dirty="0">
                <a:latin typeface="Arial" charset="0"/>
              </a:rPr>
              <a:t> c</a:t>
            </a:r>
            <a:r>
              <a:rPr lang="en-US" dirty="0">
                <a:latin typeface="Arial" charset="0"/>
              </a:rPr>
              <a:t>ognitive component of attitude. Liking, preference, and conviction are the affective component. The conative component of attitude is the purchase.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5072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In designing ads, it is important to remember people have different values, and much of their consumption behavior is motivated by a desire to fulfill these values in their lives.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03733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second theory that is important to consider is the means-end theory. The basic concept is that a means, the message, leads to an end state, or personal value. The actual name of the theory is “Means-End Conceptualization of Components of Advertising Strategy,” or MECCAS. The model suggests that product attributes lead to consumer benefits, which in turn connect to personal values.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23054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This figure illustrates a means-end chain for milk. An attribute of milk, being low fat, provides the benefit of health. The personal values consumers receive from good health are self-respect and wisdom. Another attribute, calcium, provides the benefit of healthy bones, which in turn leads to a comfortable life and shows wisdom on the part of the consumer. The key to a means-end chain is looking at the benefits each attribute generates, then connecting those benefits to various personal values.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latin typeface="Arial" charset="0"/>
            </a:endParaRPr>
          </a:p>
          <a:p>
            <a:r>
              <a:rPr lang="en-US" sz="1200" b="0" i="0" u="none" strike="noStrike" kern="1200" cap="none" dirty="0">
                <a:solidFill>
                  <a:schemeClr val="dk1"/>
                </a:solidFill>
                <a:effectLst/>
                <a:latin typeface="Arial"/>
                <a:ea typeface="Arial"/>
                <a:cs typeface="Arial"/>
                <a:sym typeface="Arial"/>
              </a:rPr>
              <a:t>The diagram has concepts listed from top to bottom, which flow into other concepts from left to right structured as follows.</a:t>
            </a:r>
            <a:endParaRPr lang="en-IN" sz="12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Low fat</a:t>
            </a:r>
            <a:endParaRPr lang="en-IN" sz="1400" b="0" i="0" u="none" strike="noStrike" kern="1200" cap="none" dirty="0">
              <a:solidFill>
                <a:schemeClr val="dk1"/>
              </a:solidFill>
              <a:effectLst/>
              <a:latin typeface="Arial"/>
              <a:ea typeface="Arial"/>
              <a:cs typeface="Arial"/>
              <a:sym typeface="Arial"/>
            </a:endParaRPr>
          </a:p>
          <a:p>
            <a:pPr lvl="1"/>
            <a:r>
              <a:rPr lang="en-US" sz="1200" b="0" i="0" u="none" strike="noStrike" kern="1200" cap="none" dirty="0">
                <a:solidFill>
                  <a:schemeClr val="dk1"/>
                </a:solidFill>
                <a:effectLst/>
                <a:latin typeface="Arial"/>
                <a:ea typeface="Arial"/>
                <a:cs typeface="Arial"/>
                <a:sym typeface="Arial"/>
              </a:rPr>
              <a:t>Healthy </a:t>
            </a:r>
            <a:endParaRPr lang="en-IN" sz="1400" b="0" i="0" u="none" strike="noStrike" kern="1200" cap="none" dirty="0">
              <a:solidFill>
                <a:schemeClr val="dk1"/>
              </a:solidFill>
              <a:effectLst/>
              <a:latin typeface="Arial"/>
              <a:ea typeface="Arial"/>
              <a:cs typeface="Arial"/>
              <a:sym typeface="Arial"/>
            </a:endParaRPr>
          </a:p>
          <a:p>
            <a:pPr lvl="2"/>
            <a:r>
              <a:rPr lang="en-US" sz="1200" b="0" i="0" u="none" strike="noStrike" kern="1200" cap="none" dirty="0">
                <a:solidFill>
                  <a:schemeClr val="dk1"/>
                </a:solidFill>
                <a:effectLst/>
                <a:latin typeface="Arial"/>
                <a:ea typeface="Arial"/>
                <a:cs typeface="Arial"/>
                <a:sym typeface="Arial"/>
              </a:rPr>
              <a:t>Self respect</a:t>
            </a:r>
            <a:endParaRPr lang="en-IN" sz="1400" b="0" i="0" u="none" strike="noStrike" kern="1200" cap="none" dirty="0">
              <a:solidFill>
                <a:schemeClr val="dk1"/>
              </a:solidFill>
              <a:effectLst/>
              <a:latin typeface="Arial"/>
              <a:ea typeface="Arial"/>
              <a:cs typeface="Arial"/>
              <a:sym typeface="Arial"/>
            </a:endParaRPr>
          </a:p>
          <a:p>
            <a:pPr lvl="2"/>
            <a:r>
              <a:rPr lang="en-US" sz="1200" b="0" i="0" u="none" strike="noStrike" kern="1200" cap="none" dirty="0">
                <a:solidFill>
                  <a:schemeClr val="dk1"/>
                </a:solidFill>
                <a:effectLst/>
                <a:latin typeface="Arial"/>
                <a:ea typeface="Arial"/>
                <a:cs typeface="Arial"/>
                <a:sym typeface="Arial"/>
              </a:rPr>
              <a:t>Wisdom </a:t>
            </a:r>
            <a:endParaRPr lang="en-IN" sz="14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Calcium</a:t>
            </a:r>
            <a:endParaRPr lang="en-IN" sz="1400" b="0" i="0" u="none" strike="noStrike" kern="1200" cap="none" dirty="0">
              <a:solidFill>
                <a:schemeClr val="dk1"/>
              </a:solidFill>
              <a:effectLst/>
              <a:latin typeface="Arial"/>
              <a:ea typeface="Arial"/>
              <a:cs typeface="Arial"/>
              <a:sym typeface="Arial"/>
            </a:endParaRPr>
          </a:p>
          <a:p>
            <a:pPr lvl="1"/>
            <a:r>
              <a:rPr lang="en-US" sz="1200" b="0" i="0" u="none" strike="noStrike" kern="1200" cap="none" dirty="0">
                <a:solidFill>
                  <a:schemeClr val="dk1"/>
                </a:solidFill>
                <a:effectLst/>
                <a:latin typeface="Arial"/>
                <a:ea typeface="Arial"/>
                <a:cs typeface="Arial"/>
                <a:sym typeface="Arial"/>
              </a:rPr>
              <a:t>Healthy bones</a:t>
            </a:r>
            <a:endParaRPr lang="en-IN" sz="1400" b="0" i="0" u="none" strike="noStrike" kern="1200" cap="none" dirty="0">
              <a:solidFill>
                <a:schemeClr val="dk1"/>
              </a:solidFill>
              <a:effectLst/>
              <a:latin typeface="Arial"/>
              <a:ea typeface="Arial"/>
              <a:cs typeface="Arial"/>
              <a:sym typeface="Arial"/>
            </a:endParaRPr>
          </a:p>
          <a:p>
            <a:pPr lvl="2"/>
            <a:r>
              <a:rPr lang="en-US" sz="1200" b="0" i="0" u="none" strike="noStrike" kern="1200" cap="none" dirty="0">
                <a:solidFill>
                  <a:schemeClr val="dk1"/>
                </a:solidFill>
                <a:effectLst/>
                <a:latin typeface="Arial"/>
                <a:ea typeface="Arial"/>
                <a:cs typeface="Arial"/>
                <a:sym typeface="Arial"/>
              </a:rPr>
              <a:t>Comfortable life</a:t>
            </a:r>
            <a:endParaRPr lang="en-IN" sz="1400" b="0" i="0" u="none" strike="noStrike" kern="1200" cap="none" dirty="0">
              <a:solidFill>
                <a:schemeClr val="dk1"/>
              </a:solidFill>
              <a:effectLst/>
              <a:latin typeface="Arial"/>
              <a:ea typeface="Arial"/>
              <a:cs typeface="Arial"/>
              <a:sym typeface="Arial"/>
            </a:endParaRPr>
          </a:p>
          <a:p>
            <a:pPr lvl="2"/>
            <a:r>
              <a:rPr lang="en-US" sz="1200" b="0" i="0" u="none" strike="noStrike" kern="1200" cap="none" dirty="0">
                <a:solidFill>
                  <a:schemeClr val="dk1"/>
                </a:solidFill>
                <a:effectLst/>
                <a:latin typeface="Arial"/>
                <a:ea typeface="Arial"/>
                <a:cs typeface="Arial"/>
                <a:sym typeface="Arial"/>
              </a:rPr>
              <a:t>Wisdom </a:t>
            </a:r>
            <a:endParaRPr lang="en-IN" sz="14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Ingredients</a:t>
            </a:r>
            <a:endParaRPr lang="en-IN" sz="1400" b="0" i="0" u="none" strike="noStrike" kern="1200" cap="none" dirty="0">
              <a:solidFill>
                <a:schemeClr val="dk1"/>
              </a:solidFill>
              <a:effectLst/>
              <a:latin typeface="Arial"/>
              <a:ea typeface="Arial"/>
              <a:cs typeface="Arial"/>
              <a:sym typeface="Arial"/>
            </a:endParaRPr>
          </a:p>
          <a:p>
            <a:pPr lvl="1"/>
            <a:r>
              <a:rPr lang="en-US" sz="1200" b="0" i="0" u="none" strike="noStrike" kern="1200" cap="none" dirty="0">
                <a:solidFill>
                  <a:schemeClr val="dk1"/>
                </a:solidFill>
                <a:effectLst/>
                <a:latin typeface="Arial"/>
                <a:ea typeface="Arial"/>
                <a:cs typeface="Arial"/>
                <a:sym typeface="Arial"/>
              </a:rPr>
              <a:t>Good taste</a:t>
            </a:r>
            <a:endParaRPr lang="en-IN" sz="1400" b="0" i="0" u="none" strike="noStrike" kern="1200" cap="none" dirty="0">
              <a:solidFill>
                <a:schemeClr val="dk1"/>
              </a:solidFill>
              <a:effectLst/>
              <a:latin typeface="Arial"/>
              <a:ea typeface="Arial"/>
              <a:cs typeface="Arial"/>
              <a:sym typeface="Arial"/>
            </a:endParaRPr>
          </a:p>
          <a:p>
            <a:pPr lvl="2"/>
            <a:r>
              <a:rPr lang="en-US" sz="1200" b="0" i="0" u="none" strike="noStrike" kern="1200" cap="none" dirty="0">
                <a:solidFill>
                  <a:schemeClr val="dk1"/>
                </a:solidFill>
                <a:effectLst/>
                <a:latin typeface="Arial"/>
                <a:ea typeface="Arial"/>
                <a:cs typeface="Arial"/>
                <a:sym typeface="Arial"/>
              </a:rPr>
              <a:t>Pleasure</a:t>
            </a:r>
            <a:endParaRPr lang="en-IN" sz="1400" b="0" i="0" u="none" strike="noStrike" kern="1200" cap="none" dirty="0">
              <a:solidFill>
                <a:schemeClr val="dk1"/>
              </a:solidFill>
              <a:effectLst/>
              <a:latin typeface="Arial"/>
              <a:ea typeface="Arial"/>
              <a:cs typeface="Arial"/>
              <a:sym typeface="Arial"/>
            </a:endParaRPr>
          </a:p>
          <a:p>
            <a:pPr lvl="2"/>
            <a:r>
              <a:rPr lang="en-US" sz="1200" b="0" i="0" u="none" strike="noStrike" kern="1200" cap="none" dirty="0">
                <a:solidFill>
                  <a:schemeClr val="dk1"/>
                </a:solidFill>
                <a:effectLst/>
                <a:latin typeface="Arial"/>
                <a:ea typeface="Arial"/>
                <a:cs typeface="Arial"/>
                <a:sym typeface="Arial"/>
              </a:rPr>
              <a:t>Happiness </a:t>
            </a:r>
            <a:endParaRPr lang="en-IN" sz="1400" b="0" i="0" u="none" strike="noStrike" kern="1200" cap="none" dirty="0">
              <a:solidFill>
                <a:schemeClr val="dk1"/>
              </a:solidFill>
              <a:effectLst/>
              <a:latin typeface="Arial"/>
              <a:ea typeface="Arial"/>
              <a:cs typeface="Arial"/>
              <a:sym typeface="Arial"/>
            </a:endParaRPr>
          </a:p>
          <a:p>
            <a:pPr lvl="0"/>
            <a:r>
              <a:rPr lang="en-US" sz="1200" b="0" i="0" u="none" strike="noStrike" kern="1200" cap="none" dirty="0">
                <a:solidFill>
                  <a:schemeClr val="dk1"/>
                </a:solidFill>
                <a:effectLst/>
                <a:latin typeface="Arial"/>
                <a:ea typeface="Arial"/>
                <a:cs typeface="Arial"/>
                <a:sym typeface="Arial"/>
              </a:rPr>
              <a:t>Vitamins</a:t>
            </a:r>
            <a:endParaRPr lang="en-IN" sz="1400" b="0" i="0" u="none" strike="noStrike" kern="1200" cap="none" dirty="0">
              <a:solidFill>
                <a:schemeClr val="dk1"/>
              </a:solidFill>
              <a:effectLst/>
              <a:latin typeface="Arial"/>
              <a:ea typeface="Arial"/>
              <a:cs typeface="Arial"/>
              <a:sym typeface="Arial"/>
            </a:endParaRPr>
          </a:p>
          <a:p>
            <a:pPr lvl="1"/>
            <a:r>
              <a:rPr lang="en-US" sz="1200" b="0" i="0" u="none" strike="noStrike" kern="1200" cap="none" dirty="0">
                <a:solidFill>
                  <a:schemeClr val="dk1"/>
                </a:solidFill>
                <a:effectLst/>
                <a:latin typeface="Arial"/>
                <a:ea typeface="Arial"/>
                <a:cs typeface="Arial"/>
                <a:sym typeface="Arial"/>
              </a:rPr>
              <a:t>Enhanced sexual ability</a:t>
            </a:r>
            <a:endParaRPr lang="en-IN" sz="1400" b="0" i="0" u="none" strike="noStrike" kern="1200" cap="none" dirty="0">
              <a:solidFill>
                <a:schemeClr val="dk1"/>
              </a:solidFill>
              <a:effectLst/>
              <a:latin typeface="Arial"/>
              <a:ea typeface="Arial"/>
              <a:cs typeface="Arial"/>
              <a:sym typeface="Arial"/>
            </a:endParaRPr>
          </a:p>
          <a:p>
            <a:pPr lvl="2"/>
            <a:r>
              <a:rPr lang="en-US" sz="1200" b="0" i="0" u="none" strike="noStrike" kern="1200" cap="none" dirty="0">
                <a:solidFill>
                  <a:schemeClr val="dk1"/>
                </a:solidFill>
                <a:effectLst/>
                <a:latin typeface="Arial"/>
                <a:ea typeface="Arial"/>
                <a:cs typeface="Arial"/>
                <a:sym typeface="Arial"/>
              </a:rPr>
              <a:t>Excitement</a:t>
            </a:r>
            <a:endParaRPr lang="en-IN" sz="1400" b="0" i="0" u="none" strike="noStrike" kern="1200" cap="none" dirty="0">
              <a:solidFill>
                <a:schemeClr val="dk1"/>
              </a:solidFill>
              <a:effectLst/>
              <a:latin typeface="Arial"/>
              <a:ea typeface="Arial"/>
              <a:cs typeface="Arial"/>
              <a:sym typeface="Arial"/>
            </a:endParaRPr>
          </a:p>
          <a:p>
            <a:pPr lvl="2"/>
            <a:r>
              <a:rPr lang="en-US" sz="1200" b="0" i="0" u="none" strike="noStrike" kern="1200" cap="none" dirty="0">
                <a:solidFill>
                  <a:schemeClr val="dk1"/>
                </a:solidFill>
                <a:effectLst/>
                <a:latin typeface="Arial"/>
                <a:ea typeface="Arial"/>
                <a:cs typeface="Arial"/>
                <a:sym typeface="Arial"/>
              </a:rPr>
              <a:t>Fun</a:t>
            </a:r>
            <a:endParaRPr lang="en-IN" sz="1400" b="0" i="0" u="none" strike="noStrike" kern="1200" cap="none" dirty="0">
              <a:solidFill>
                <a:schemeClr val="dk1"/>
              </a:solidFill>
              <a:effectLst/>
              <a:latin typeface="Arial"/>
              <a:ea typeface="Arial"/>
              <a:cs typeface="Arial"/>
              <a:sym typeface="Arial"/>
            </a:endParaRPr>
          </a:p>
          <a:p>
            <a:pPr lvl="2"/>
            <a:r>
              <a:rPr lang="en-US" sz="1200" b="0" i="0" u="none" strike="noStrike" kern="1200" cap="none" dirty="0">
                <a:solidFill>
                  <a:schemeClr val="dk1"/>
                </a:solidFill>
                <a:effectLst/>
                <a:latin typeface="Arial"/>
                <a:ea typeface="Arial"/>
                <a:cs typeface="Arial"/>
                <a:sym typeface="Arial"/>
              </a:rPr>
              <a:t>Pleasure</a:t>
            </a:r>
            <a:endParaRPr lang="en-IN" sz="1400" b="0" i="0" u="none" strike="noStrike" kern="1200" cap="none" dirty="0">
              <a:solidFill>
                <a:schemeClr val="dk1"/>
              </a:solidFill>
              <a:effectLst/>
              <a:latin typeface="Arial"/>
              <a:ea typeface="Arial"/>
              <a:cs typeface="Arial"/>
              <a:sym typeface="Arial"/>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51459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1.jp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2022, 2018, 2016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5"/>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0" r:id="rId8"/>
    <p:sldLayoutId id="2147483671" r:id="rId9"/>
    <p:sldLayoutId id="2147483673" r:id="rId10"/>
    <p:sldLayoutId id="2147483670" r:id="rId11"/>
    <p:sldLayoutId id="2147483669" r:id="rId12"/>
    <p:sldLayoutId id="214748365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199" y="143692"/>
            <a:ext cx="8229601" cy="987333"/>
          </a:xfrm>
        </p:spPr>
        <p:txBody>
          <a:bodyPr anchor="ctr"/>
          <a:lstStyle/>
          <a:p>
            <a:r>
              <a:rPr lang="en-US" sz="3000" dirty="0"/>
              <a:t>Integrated Advertising, Promotion, and Marketing Communications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solidFill>
                  <a:schemeClr val="tx2"/>
                </a:solidFill>
              </a:rPr>
              <a:t>Ninth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5</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786139"/>
          </a:xfrm>
        </p:spPr>
        <p:txBody>
          <a:bodyPr/>
          <a:lstStyle/>
          <a:p>
            <a:r>
              <a:rPr lang="en-US" dirty="0"/>
              <a:t>Advertising Campaign Management</a:t>
            </a:r>
          </a:p>
        </p:txBody>
      </p:sp>
      <p:pic>
        <p:nvPicPr>
          <p:cNvPr id="10" name="Picture 9" descr="Front Cover: Integrated Advertising, Promotion, and Marketing Communications, Ninth Edition by Clow and Baack.">
            <a:extLst>
              <a:ext uri="{FF2B5EF4-FFF2-40B4-BE49-F238E27FC236}">
                <a16:creationId xmlns:a16="http://schemas.microsoft.com/office/drawing/2014/main" id="{521363D0-1471-40A0-877A-CB03B9F75786}"/>
              </a:ext>
            </a:extLst>
          </p:cNvPr>
          <p:cNvPicPr>
            <a:picLocks noChangeAspect="1"/>
          </p:cNvPicPr>
          <p:nvPr/>
        </p:nvPicPr>
        <p:blipFill>
          <a:blip r:embed="rId3"/>
          <a:stretch>
            <a:fillRect/>
          </a:stretch>
        </p:blipFill>
        <p:spPr>
          <a:xfrm>
            <a:off x="591091" y="1694010"/>
            <a:ext cx="3624966" cy="4494960"/>
          </a:xfrm>
          <a:prstGeom prst="rect">
            <a:avLst/>
          </a:prstGeom>
          <a:ln>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2022, 2018, 2016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5.3: B-to-B Means-End Chain for Marketing Research Services </a:t>
            </a:r>
            <a:r>
              <a:rPr lang="en-GB" sz="2000" b="0" dirty="0"/>
              <a:t>(1 of 2)</a:t>
            </a:r>
            <a:endParaRPr lang="en-IN" sz="2000" b="0" dirty="0"/>
          </a:p>
        </p:txBody>
      </p:sp>
      <p:pic>
        <p:nvPicPr>
          <p:cNvPr id="10" name="Content Placeholder 9" descr="A figure shows a diagram for a b to b means end chain for ReRez marketing research services. For long description in Notes pane, press F6.">
            <a:extLst>
              <a:ext uri="{FF2B5EF4-FFF2-40B4-BE49-F238E27FC236}">
                <a16:creationId xmlns:a16="http://schemas.microsoft.com/office/drawing/2014/main" id="{4B032496-4395-4BC4-BB8E-22EAAEE0FC02}"/>
              </a:ext>
            </a:extLst>
          </p:cNvPr>
          <p:cNvPicPr>
            <a:picLocks noGrp="1" noChangeAspect="1"/>
          </p:cNvPicPr>
          <p:nvPr>
            <p:ph sz="quarter" idx="13"/>
          </p:nvPr>
        </p:nvPicPr>
        <p:blipFill>
          <a:blip r:embed="rId3"/>
          <a:stretch>
            <a:fillRect/>
          </a:stretch>
        </p:blipFill>
        <p:spPr>
          <a:xfrm>
            <a:off x="963405" y="2071773"/>
            <a:ext cx="7217189" cy="2714455"/>
          </a:xfrm>
          <a:prstGeom prst="rect">
            <a:avLst/>
          </a:prstGeom>
        </p:spPr>
      </p:pic>
    </p:spTree>
    <p:extLst>
      <p:ext uri="{BB962C8B-B14F-4D97-AF65-F5344CB8AC3E}">
        <p14:creationId xmlns:p14="http://schemas.microsoft.com/office/powerpoint/2010/main" val="2375296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Verbal and Visual Images</a:t>
            </a:r>
          </a:p>
        </p:txBody>
      </p:sp>
      <p:sp>
        <p:nvSpPr>
          <p:cNvPr id="3" name="Content Placeholder 2"/>
          <p:cNvSpPr>
            <a:spLocks noGrp="1"/>
          </p:cNvSpPr>
          <p:nvPr>
            <p:ph sz="quarter" idx="13"/>
          </p:nvPr>
        </p:nvSpPr>
        <p:spPr/>
        <p:txBody>
          <a:bodyPr/>
          <a:lstStyle/>
          <a:p>
            <a:r>
              <a:rPr lang="en-GB" dirty="0"/>
              <a:t>Visual and verbal elements combine for desired effect</a:t>
            </a:r>
          </a:p>
          <a:p>
            <a:r>
              <a:rPr lang="en-GB" dirty="0"/>
              <a:t>Visuals often lead to more favourable attitudes</a:t>
            </a:r>
          </a:p>
          <a:p>
            <a:r>
              <a:rPr lang="en-GB" dirty="0"/>
              <a:t>Visuals more memorable than verbal copy</a:t>
            </a:r>
          </a:p>
          <a:p>
            <a:r>
              <a:rPr lang="en-GB" dirty="0"/>
              <a:t>Visuals often used in international marketing</a:t>
            </a:r>
          </a:p>
        </p:txBody>
      </p:sp>
      <p:pic>
        <p:nvPicPr>
          <p:cNvPr id="6" name="Content Placeholder 5" descr="An advertisement for South Walton,Florida shows a woman and man with a fishing pole seated on a rock overlooking a tropical bay. The title reads catching some blue fish leads to catching some live blues in a small beachside joint.">
            <a:extLst>
              <a:ext uri="{FF2B5EF4-FFF2-40B4-BE49-F238E27FC236}">
                <a16:creationId xmlns:a16="http://schemas.microsoft.com/office/drawing/2014/main" id="{D8CA26BB-D20B-4B9C-8C2B-3F8067E3FF14}"/>
              </a:ext>
            </a:extLst>
          </p:cNvPr>
          <p:cNvPicPr>
            <a:picLocks noGrp="1" noChangeAspect="1"/>
          </p:cNvPicPr>
          <p:nvPr>
            <p:ph sz="quarter" idx="14"/>
          </p:nvPr>
        </p:nvPicPr>
        <p:blipFill>
          <a:blip r:embed="rId3"/>
          <a:stretch>
            <a:fillRect/>
          </a:stretch>
        </p:blipFill>
        <p:spPr>
          <a:xfrm>
            <a:off x="4694832" y="1552575"/>
            <a:ext cx="3538698" cy="4438650"/>
          </a:xfrm>
          <a:prstGeom prst="rect">
            <a:avLst/>
          </a:prstGeom>
        </p:spPr>
      </p:pic>
    </p:spTree>
    <p:extLst>
      <p:ext uri="{BB962C8B-B14F-4D97-AF65-F5344CB8AC3E}">
        <p14:creationId xmlns:p14="http://schemas.microsoft.com/office/powerpoint/2010/main" val="1098629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Questions to Consider </a:t>
            </a:r>
            <a:r>
              <a:rPr lang="en-IN" sz="2000" b="0" dirty="0"/>
              <a:t>(1 of 2)</a:t>
            </a:r>
          </a:p>
        </p:txBody>
      </p:sp>
      <p:sp>
        <p:nvSpPr>
          <p:cNvPr id="3" name="Content Placeholder 2"/>
          <p:cNvSpPr>
            <a:spLocks noGrp="1"/>
          </p:cNvSpPr>
          <p:nvPr>
            <p:ph sz="quarter" idx="13"/>
          </p:nvPr>
        </p:nvSpPr>
        <p:spPr/>
        <p:txBody>
          <a:bodyPr/>
          <a:lstStyle/>
          <a:p>
            <a:r>
              <a:rPr lang="en-GB" dirty="0"/>
              <a:t>How does the ad shown on the previous page illustrate the power of a visual image?</a:t>
            </a:r>
          </a:p>
          <a:p>
            <a:r>
              <a:rPr lang="en-GB" dirty="0"/>
              <a:t>What, if anything, makes this visual image memorable to you?</a:t>
            </a:r>
          </a:p>
          <a:p>
            <a:r>
              <a:rPr lang="en-GB" dirty="0"/>
              <a:t>How do the visual and verbal elements in this ad work together to create the desired effect?</a:t>
            </a:r>
          </a:p>
        </p:txBody>
      </p:sp>
    </p:spTree>
    <p:extLst>
      <p:ext uri="{BB962C8B-B14F-4D97-AF65-F5344CB8AC3E}">
        <p14:creationId xmlns:p14="http://schemas.microsoft.com/office/powerpoint/2010/main" val="1325229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The Impact of Advertising Expenditures</a:t>
            </a:r>
            <a:endParaRPr lang="en-IN" sz="3200" dirty="0"/>
          </a:p>
        </p:txBody>
      </p:sp>
      <p:sp>
        <p:nvSpPr>
          <p:cNvPr id="3" name="Content Placeholder 2"/>
          <p:cNvSpPr>
            <a:spLocks noGrp="1"/>
          </p:cNvSpPr>
          <p:nvPr>
            <p:ph sz="quarter" idx="13"/>
          </p:nvPr>
        </p:nvSpPr>
        <p:spPr/>
        <p:txBody>
          <a:bodyPr/>
          <a:lstStyle/>
          <a:p>
            <a:r>
              <a:rPr lang="en-GB" dirty="0"/>
              <a:t>The communications goal</a:t>
            </a:r>
          </a:p>
          <a:p>
            <a:r>
              <a:rPr lang="en-GB" dirty="0"/>
              <a:t>Threshold effects</a:t>
            </a:r>
          </a:p>
          <a:p>
            <a:r>
              <a:rPr lang="en-GB" dirty="0"/>
              <a:t>Diminishing returns</a:t>
            </a:r>
          </a:p>
          <a:p>
            <a:r>
              <a:rPr lang="en-GB" dirty="0"/>
              <a:t>Carryover effects</a:t>
            </a:r>
          </a:p>
          <a:p>
            <a:r>
              <a:rPr lang="en-GB" dirty="0"/>
              <a:t>Wear-out effects</a:t>
            </a:r>
          </a:p>
          <a:p>
            <a:r>
              <a:rPr lang="en-GB" dirty="0"/>
              <a:t>Decay effects</a:t>
            </a:r>
          </a:p>
        </p:txBody>
      </p:sp>
    </p:spTree>
    <p:extLst>
      <p:ext uri="{BB962C8B-B14F-4D97-AF65-F5344CB8AC3E}">
        <p14:creationId xmlns:p14="http://schemas.microsoft.com/office/powerpoint/2010/main" val="1169404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602824" cy="1097279"/>
          </a:xfrm>
        </p:spPr>
        <p:txBody>
          <a:bodyPr/>
          <a:lstStyle/>
          <a:p>
            <a:r>
              <a:rPr lang="en-GB" sz="2600" dirty="0"/>
              <a:t>Figure 5.4: Relationships between Advertising and Marketing Expenditures and Sales and Profit Margins</a:t>
            </a:r>
            <a:endParaRPr lang="en-IN" sz="2600" dirty="0"/>
          </a:p>
        </p:txBody>
      </p:sp>
      <p:pic>
        <p:nvPicPr>
          <p:cNvPr id="5" name="Content Placeholder 4" descr="The figure contains two graphs showing relationships between advertising and marketing expenditures and sales and profit margins. For long description in Notes pane, press F6.">
            <a:extLst>
              <a:ext uri="{FF2B5EF4-FFF2-40B4-BE49-F238E27FC236}">
                <a16:creationId xmlns:a16="http://schemas.microsoft.com/office/drawing/2014/main" id="{96E2AAC0-5CC6-4ED4-A165-88C02CF64E00}"/>
              </a:ext>
            </a:extLst>
          </p:cNvPr>
          <p:cNvPicPr>
            <a:picLocks noGrp="1" noChangeAspect="1"/>
          </p:cNvPicPr>
          <p:nvPr>
            <p:ph sz="quarter" idx="13"/>
          </p:nvPr>
        </p:nvPicPr>
        <p:blipFill>
          <a:blip r:embed="rId3"/>
          <a:stretch>
            <a:fillRect/>
          </a:stretch>
        </p:blipFill>
        <p:spPr>
          <a:xfrm>
            <a:off x="2493929" y="1507289"/>
            <a:ext cx="4159316" cy="4757823"/>
          </a:xfrm>
          <a:prstGeom prst="rect">
            <a:avLst/>
          </a:prstGeom>
        </p:spPr>
      </p:pic>
    </p:spTree>
    <p:extLst>
      <p:ext uri="{BB962C8B-B14F-4D97-AF65-F5344CB8AC3E}">
        <p14:creationId xmlns:p14="http://schemas.microsoft.com/office/powerpoint/2010/main" val="638392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Threshold Effects</a:t>
            </a:r>
          </a:p>
        </p:txBody>
      </p:sp>
      <p:sp>
        <p:nvSpPr>
          <p:cNvPr id="3" name="Content Placeholder 2"/>
          <p:cNvSpPr>
            <a:spLocks noGrp="1"/>
          </p:cNvSpPr>
          <p:nvPr>
            <p:ph sz="quarter" idx="13"/>
          </p:nvPr>
        </p:nvSpPr>
        <p:spPr/>
        <p:txBody>
          <a:bodyPr/>
          <a:lstStyle/>
          <a:p>
            <a:pPr marL="432" indent="0">
              <a:buNone/>
            </a:pPr>
            <a:r>
              <a:rPr lang="en-GB" dirty="0"/>
              <a:t>An advertisement designed to encourage action</a:t>
            </a:r>
          </a:p>
        </p:txBody>
      </p:sp>
      <p:pic>
        <p:nvPicPr>
          <p:cNvPr id="6" name="Content Placeholder 5" descr="An advertisement for Piccadilly restaurants shows a Facebook post of a video that represents a gift card for the restaurant. For long description in Notes pane, press F6.">
            <a:extLst>
              <a:ext uri="{FF2B5EF4-FFF2-40B4-BE49-F238E27FC236}">
                <a16:creationId xmlns:a16="http://schemas.microsoft.com/office/drawing/2014/main" id="{F69C7127-C857-4B99-819B-C457B2270F35}"/>
              </a:ext>
            </a:extLst>
          </p:cNvPr>
          <p:cNvPicPr>
            <a:picLocks noGrp="1" noChangeAspect="1"/>
          </p:cNvPicPr>
          <p:nvPr>
            <p:ph sz="quarter" idx="14"/>
          </p:nvPr>
        </p:nvPicPr>
        <p:blipFill>
          <a:blip r:embed="rId3"/>
          <a:stretch>
            <a:fillRect/>
          </a:stretch>
        </p:blipFill>
        <p:spPr>
          <a:xfrm>
            <a:off x="4936905" y="1530804"/>
            <a:ext cx="3507226" cy="4806422"/>
          </a:xfrm>
          <a:prstGeom prst="rect">
            <a:avLst/>
          </a:prstGeom>
        </p:spPr>
      </p:pic>
    </p:spTree>
    <p:extLst>
      <p:ext uri="{BB962C8B-B14F-4D97-AF65-F5344CB8AC3E}">
        <p14:creationId xmlns:p14="http://schemas.microsoft.com/office/powerpoint/2010/main" val="2821049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Figure 5.5: A Decay Effects Model</a:t>
            </a:r>
            <a:endParaRPr lang="en-IN" dirty="0"/>
          </a:p>
        </p:txBody>
      </p:sp>
      <p:pic>
        <p:nvPicPr>
          <p:cNvPr id="5" name="Content Placeholder 4" descr="A figure shows a line graph of a decay effects model. For long description in Notes pane, press F6.">
            <a:extLst>
              <a:ext uri="{FF2B5EF4-FFF2-40B4-BE49-F238E27FC236}">
                <a16:creationId xmlns:a16="http://schemas.microsoft.com/office/drawing/2014/main" id="{F7EA0723-220F-4E36-80E1-4BD6DD98A66C}"/>
              </a:ext>
            </a:extLst>
          </p:cNvPr>
          <p:cNvPicPr>
            <a:picLocks noGrp="1" noChangeAspect="1"/>
          </p:cNvPicPr>
          <p:nvPr>
            <p:ph sz="quarter" idx="13"/>
          </p:nvPr>
        </p:nvPicPr>
        <p:blipFill>
          <a:blip r:embed="rId3"/>
          <a:stretch>
            <a:fillRect/>
          </a:stretch>
        </p:blipFill>
        <p:spPr>
          <a:xfrm>
            <a:off x="525492" y="1709779"/>
            <a:ext cx="8096190" cy="3438442"/>
          </a:xfrm>
          <a:prstGeom prst="rect">
            <a:avLst/>
          </a:prstGeom>
        </p:spPr>
      </p:pic>
    </p:spTree>
    <p:extLst>
      <p:ext uri="{BB962C8B-B14F-4D97-AF65-F5344CB8AC3E}">
        <p14:creationId xmlns:p14="http://schemas.microsoft.com/office/powerpoint/2010/main" val="1617833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5.6: Advantages of In-House versus External Agencies</a:t>
            </a:r>
            <a:endParaRPr lang="en-IN" sz="3200" dirty="0"/>
          </a:p>
        </p:txBody>
      </p:sp>
      <p:sp>
        <p:nvSpPr>
          <p:cNvPr id="3" name="Content Placeholder 2"/>
          <p:cNvSpPr>
            <a:spLocks noGrp="1"/>
          </p:cNvSpPr>
          <p:nvPr>
            <p:ph sz="quarter" idx="13"/>
          </p:nvPr>
        </p:nvSpPr>
        <p:spPr>
          <a:xfrm>
            <a:off x="457200" y="1556327"/>
            <a:ext cx="4347273" cy="4720488"/>
          </a:xfrm>
        </p:spPr>
        <p:txBody>
          <a:bodyPr/>
          <a:lstStyle/>
          <a:p>
            <a:pPr marL="432" indent="0">
              <a:buNone/>
            </a:pPr>
            <a:r>
              <a:rPr lang="en-GB" b="1" dirty="0"/>
              <a:t>In-House</a:t>
            </a:r>
          </a:p>
          <a:p>
            <a:r>
              <a:rPr lang="en-GB" dirty="0"/>
              <a:t>Lower costs</a:t>
            </a:r>
          </a:p>
          <a:p>
            <a:r>
              <a:rPr lang="en-GB" dirty="0"/>
              <a:t>Consistent brand message</a:t>
            </a:r>
          </a:p>
          <a:p>
            <a:r>
              <a:rPr lang="en-GB" dirty="0"/>
              <a:t>Better understanding of product and mission</a:t>
            </a:r>
          </a:p>
          <a:p>
            <a:r>
              <a:rPr lang="en-GB" dirty="0"/>
              <a:t>Faster ad production</a:t>
            </a:r>
          </a:p>
          <a:p>
            <a:r>
              <a:rPr lang="en-GB" dirty="0"/>
              <a:t>Work closer with C</a:t>
            </a:r>
            <a:r>
              <a:rPr lang="en-GB" sz="100" dirty="0"/>
              <a:t> </a:t>
            </a:r>
            <a:r>
              <a:rPr lang="en-GB" dirty="0"/>
              <a:t>E</a:t>
            </a:r>
            <a:r>
              <a:rPr lang="en-GB" sz="100" dirty="0"/>
              <a:t> </a:t>
            </a:r>
            <a:r>
              <a:rPr lang="en-GB" dirty="0"/>
              <a:t>O</a:t>
            </a:r>
          </a:p>
          <a:p>
            <a:r>
              <a:rPr lang="en-GB" dirty="0"/>
              <a:t>Lower turnover rate in the creative team</a:t>
            </a:r>
          </a:p>
        </p:txBody>
      </p:sp>
      <p:sp>
        <p:nvSpPr>
          <p:cNvPr id="4" name="Content Placeholder 3"/>
          <p:cNvSpPr>
            <a:spLocks noGrp="1"/>
          </p:cNvSpPr>
          <p:nvPr>
            <p:ph sz="quarter" idx="14"/>
          </p:nvPr>
        </p:nvSpPr>
        <p:spPr>
          <a:xfrm>
            <a:off x="5176437" y="1556327"/>
            <a:ext cx="2998922" cy="4720488"/>
          </a:xfrm>
        </p:spPr>
        <p:txBody>
          <a:bodyPr/>
          <a:lstStyle/>
          <a:p>
            <a:pPr marL="432" indent="0">
              <a:buNone/>
            </a:pPr>
            <a:r>
              <a:rPr lang="en-GB" b="1" dirty="0"/>
              <a:t>Outside Agency</a:t>
            </a:r>
          </a:p>
          <a:p>
            <a:r>
              <a:rPr lang="en-GB" dirty="0"/>
              <a:t>Reduce costs</a:t>
            </a:r>
          </a:p>
          <a:p>
            <a:r>
              <a:rPr lang="en-GB" dirty="0"/>
              <a:t>Greater expertise</a:t>
            </a:r>
          </a:p>
          <a:p>
            <a:r>
              <a:rPr lang="en-GB" dirty="0"/>
              <a:t>Outsider’s perspective</a:t>
            </a:r>
          </a:p>
          <a:p>
            <a:r>
              <a:rPr lang="en-GB" dirty="0"/>
              <a:t>Access to top talent</a:t>
            </a:r>
          </a:p>
        </p:txBody>
      </p:sp>
    </p:spTree>
    <p:extLst>
      <p:ext uri="{BB962C8B-B14F-4D97-AF65-F5344CB8AC3E}">
        <p14:creationId xmlns:p14="http://schemas.microsoft.com/office/powerpoint/2010/main" val="1975676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5.7: Common Services Provided by Full-Service Agencies</a:t>
            </a:r>
            <a:endParaRPr lang="en-IN" sz="3200" dirty="0"/>
          </a:p>
        </p:txBody>
      </p:sp>
      <p:sp>
        <p:nvSpPr>
          <p:cNvPr id="3" name="Content Placeholder 2"/>
          <p:cNvSpPr>
            <a:spLocks noGrp="1"/>
          </p:cNvSpPr>
          <p:nvPr>
            <p:ph sz="quarter" idx="13"/>
          </p:nvPr>
        </p:nvSpPr>
        <p:spPr/>
        <p:txBody>
          <a:bodyPr/>
          <a:lstStyle/>
          <a:p>
            <a:r>
              <a:rPr lang="en-GB" dirty="0"/>
              <a:t>Advice about how to develop target markets</a:t>
            </a:r>
          </a:p>
          <a:p>
            <a:r>
              <a:rPr lang="en-GB" dirty="0"/>
              <a:t>Specialized services for business markets</a:t>
            </a:r>
          </a:p>
          <a:p>
            <a:r>
              <a:rPr lang="en-GB" dirty="0"/>
              <a:t>Suggestions about how to project a strong company image and theme</a:t>
            </a:r>
          </a:p>
          <a:p>
            <a:r>
              <a:rPr lang="en-GB" dirty="0"/>
              <a:t>Assistance in selecting company logos and slogans</a:t>
            </a:r>
          </a:p>
          <a:p>
            <a:r>
              <a:rPr lang="en-GB" dirty="0"/>
              <a:t>Preparation of advertisements</a:t>
            </a:r>
          </a:p>
          <a:p>
            <a:r>
              <a:rPr lang="en-GB" dirty="0"/>
              <a:t>Planning and purchasing media time and space</a:t>
            </a:r>
          </a:p>
        </p:txBody>
      </p:sp>
    </p:spTree>
    <p:extLst>
      <p:ext uri="{BB962C8B-B14F-4D97-AF65-F5344CB8AC3E}">
        <p14:creationId xmlns:p14="http://schemas.microsoft.com/office/powerpoint/2010/main" val="2379525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External Advertising Agencies</a:t>
            </a:r>
          </a:p>
        </p:txBody>
      </p:sp>
      <p:pic>
        <p:nvPicPr>
          <p:cNvPr id="7" name="Content Placeholder 6" descr="External advertising agency sizes range from boutiques to full-service agencies.">
            <a:extLst>
              <a:ext uri="{FF2B5EF4-FFF2-40B4-BE49-F238E27FC236}">
                <a16:creationId xmlns:a16="http://schemas.microsoft.com/office/drawing/2014/main" id="{4D02EA9B-8311-4E8C-B73E-1146B9380BBD}"/>
              </a:ext>
            </a:extLst>
          </p:cNvPr>
          <p:cNvPicPr>
            <a:picLocks noGrp="1" noChangeAspect="1"/>
          </p:cNvPicPr>
          <p:nvPr>
            <p:ph sz="quarter" idx="14"/>
          </p:nvPr>
        </p:nvPicPr>
        <p:blipFill>
          <a:blip r:embed="rId3"/>
          <a:stretch>
            <a:fillRect/>
          </a:stretch>
        </p:blipFill>
        <p:spPr>
          <a:xfrm>
            <a:off x="1343906" y="1855719"/>
            <a:ext cx="6456188" cy="362087"/>
          </a:xfrm>
        </p:spPr>
      </p:pic>
      <p:sp>
        <p:nvSpPr>
          <p:cNvPr id="3" name="Content Placeholder 2"/>
          <p:cNvSpPr>
            <a:spLocks noGrp="1"/>
          </p:cNvSpPr>
          <p:nvPr>
            <p:ph sz="quarter" idx="13"/>
          </p:nvPr>
        </p:nvSpPr>
        <p:spPr>
          <a:xfrm>
            <a:off x="457200" y="2409766"/>
            <a:ext cx="8229600" cy="3909753"/>
          </a:xfrm>
        </p:spPr>
        <p:txBody>
          <a:bodyPr/>
          <a:lstStyle/>
          <a:p>
            <a:r>
              <a:rPr lang="en-GB" dirty="0"/>
              <a:t>Advertising agencies</a:t>
            </a:r>
          </a:p>
          <a:p>
            <a:r>
              <a:rPr lang="en-GB" dirty="0"/>
              <a:t>Media service companies</a:t>
            </a:r>
          </a:p>
          <a:p>
            <a:r>
              <a:rPr lang="en-GB" dirty="0"/>
              <a:t>Direct marketing agencies</a:t>
            </a:r>
          </a:p>
          <a:p>
            <a:r>
              <a:rPr lang="en-GB" dirty="0"/>
              <a:t>Consumer and trade promotion specialists</a:t>
            </a:r>
          </a:p>
          <a:p>
            <a:r>
              <a:rPr lang="en-GB" dirty="0"/>
              <a:t>Digital services</a:t>
            </a:r>
          </a:p>
          <a:p>
            <a:r>
              <a:rPr lang="en-GB" dirty="0"/>
              <a:t>Social media and mobile marketing</a:t>
            </a:r>
          </a:p>
          <a:p>
            <a:r>
              <a:rPr lang="en-GB" dirty="0"/>
              <a:t>Public relations agencies</a:t>
            </a:r>
          </a:p>
        </p:txBody>
      </p:sp>
    </p:spTree>
    <p:extLst>
      <p:ext uri="{BB962C8B-B14F-4D97-AF65-F5344CB8AC3E}">
        <p14:creationId xmlns:p14="http://schemas.microsoft.com/office/powerpoint/2010/main" val="468217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Chapter Objectives </a:t>
            </a:r>
            <a:r>
              <a:rPr lang="en-GB" sz="2000" b="0"/>
              <a:t>(1 of 2)</a:t>
            </a:r>
            <a:endParaRPr lang="en-IN" sz="2000" b="0" dirty="0"/>
          </a:p>
        </p:txBody>
      </p:sp>
      <p:sp>
        <p:nvSpPr>
          <p:cNvPr id="3" name="Content Placeholder 2"/>
          <p:cNvSpPr>
            <a:spLocks noGrp="1"/>
          </p:cNvSpPr>
          <p:nvPr>
            <p:ph sz="quarter" idx="13"/>
          </p:nvPr>
        </p:nvSpPr>
        <p:spPr/>
        <p:txBody>
          <a:bodyPr/>
          <a:lstStyle/>
          <a:p>
            <a:pPr marL="432" indent="0">
              <a:buNone/>
            </a:pPr>
            <a:r>
              <a:rPr lang="en-GB" b="1" dirty="0">
                <a:solidFill>
                  <a:srgbClr val="007FA3"/>
                </a:solidFill>
              </a:rPr>
              <a:t>5.1</a:t>
            </a:r>
            <a:r>
              <a:rPr lang="en-GB" dirty="0"/>
              <a:t> How do advertising theories guide the advertising management process?</a:t>
            </a:r>
          </a:p>
          <a:p>
            <a:pPr marL="432" indent="0">
              <a:buNone/>
            </a:pPr>
            <a:r>
              <a:rPr lang="en-GB" b="1" dirty="0">
                <a:solidFill>
                  <a:srgbClr val="007FA3"/>
                </a:solidFill>
              </a:rPr>
              <a:t>5.2</a:t>
            </a:r>
            <a:r>
              <a:rPr lang="en-GB" dirty="0"/>
              <a:t> What is the relationship of advertising expenditures to advertising effectiveness?</a:t>
            </a:r>
          </a:p>
          <a:p>
            <a:pPr marL="432" indent="0">
              <a:buNone/>
            </a:pPr>
            <a:r>
              <a:rPr lang="en-GB" b="1" dirty="0">
                <a:solidFill>
                  <a:srgbClr val="007FA3"/>
                </a:solidFill>
              </a:rPr>
              <a:t>5.3</a:t>
            </a:r>
            <a:r>
              <a:rPr lang="en-GB" dirty="0"/>
              <a:t> When should a company employ an external advertising agency rather than completing the work in-house?</a:t>
            </a:r>
          </a:p>
          <a:p>
            <a:pPr marL="432" indent="0">
              <a:buNone/>
            </a:pPr>
            <a:r>
              <a:rPr lang="en-GB" b="1" dirty="0">
                <a:solidFill>
                  <a:srgbClr val="007FA3"/>
                </a:solidFill>
              </a:rPr>
              <a:t>5.4</a:t>
            </a:r>
            <a:r>
              <a:rPr lang="en-GB" dirty="0"/>
              <a:t> How do companies choose advertising agencies?</a:t>
            </a:r>
          </a:p>
        </p:txBody>
      </p:sp>
    </p:spTree>
    <p:extLst>
      <p:ext uri="{BB962C8B-B14F-4D97-AF65-F5344CB8AC3E}">
        <p14:creationId xmlns:p14="http://schemas.microsoft.com/office/powerpoint/2010/main" val="345209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Crowdsourcing</a:t>
            </a:r>
          </a:p>
        </p:txBody>
      </p:sp>
      <p:pic>
        <p:nvPicPr>
          <p:cNvPr id="6" name="Content Placeholder 5" descr="A photo shows the back of a motorcycle rider in a rocky region near a body of water.">
            <a:extLst>
              <a:ext uri="{FF2B5EF4-FFF2-40B4-BE49-F238E27FC236}">
                <a16:creationId xmlns:a16="http://schemas.microsoft.com/office/drawing/2014/main" id="{29583862-0D2F-4D5A-BCE4-5F7973CB22BE}"/>
              </a:ext>
            </a:extLst>
          </p:cNvPr>
          <p:cNvPicPr>
            <a:picLocks noGrp="1" noChangeAspect="1"/>
          </p:cNvPicPr>
          <p:nvPr>
            <p:ph sz="quarter" idx="14"/>
          </p:nvPr>
        </p:nvPicPr>
        <p:blipFill>
          <a:blip r:embed="rId3"/>
          <a:stretch>
            <a:fillRect/>
          </a:stretch>
        </p:blipFill>
        <p:spPr>
          <a:xfrm>
            <a:off x="742904" y="1536683"/>
            <a:ext cx="3288634" cy="4711717"/>
          </a:xfrm>
          <a:prstGeom prst="rect">
            <a:avLst/>
          </a:prstGeom>
        </p:spPr>
      </p:pic>
      <p:sp>
        <p:nvSpPr>
          <p:cNvPr id="3" name="Content Placeholder 2"/>
          <p:cNvSpPr>
            <a:spLocks noGrp="1"/>
          </p:cNvSpPr>
          <p:nvPr>
            <p:ph sz="quarter" idx="13"/>
          </p:nvPr>
        </p:nvSpPr>
        <p:spPr>
          <a:xfrm>
            <a:off x="4694830" y="1552575"/>
            <a:ext cx="3991970" cy="4695825"/>
          </a:xfrm>
        </p:spPr>
        <p:txBody>
          <a:bodyPr/>
          <a:lstStyle/>
          <a:p>
            <a:r>
              <a:rPr lang="en-GB" dirty="0"/>
              <a:t>Outsources creative aspect of ad or campaign to public</a:t>
            </a:r>
          </a:p>
          <a:p>
            <a:r>
              <a:rPr lang="en-GB" dirty="0"/>
              <a:t>Winning examples:</a:t>
            </a:r>
          </a:p>
          <a:p>
            <a:pPr lvl="1"/>
            <a:r>
              <a:rPr lang="en-GB" dirty="0"/>
              <a:t>Doritos</a:t>
            </a:r>
          </a:p>
          <a:p>
            <a:pPr lvl="1"/>
            <a:r>
              <a:rPr lang="en-GB" dirty="0"/>
              <a:t>Harley Davidson</a:t>
            </a:r>
          </a:p>
          <a:p>
            <a:r>
              <a:rPr lang="en-GB" dirty="0"/>
              <a:t>Overall cost not lower</a:t>
            </a:r>
          </a:p>
          <a:p>
            <a:r>
              <a:rPr lang="en-GB" dirty="0"/>
              <a:t>Advantages</a:t>
            </a:r>
          </a:p>
          <a:p>
            <a:pPr lvl="1"/>
            <a:r>
              <a:rPr lang="en-GB" dirty="0"/>
              <a:t>Involves consumers</a:t>
            </a:r>
          </a:p>
          <a:p>
            <a:pPr lvl="1"/>
            <a:r>
              <a:rPr lang="en-GB" dirty="0"/>
              <a:t>Generates buzz</a:t>
            </a:r>
          </a:p>
        </p:txBody>
      </p:sp>
    </p:spTree>
    <p:extLst>
      <p:ext uri="{BB962C8B-B14F-4D97-AF65-F5344CB8AC3E}">
        <p14:creationId xmlns:p14="http://schemas.microsoft.com/office/powerpoint/2010/main" val="2595113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5.8: Steps in Selecting an Advertising Agency</a:t>
            </a:r>
            <a:endParaRPr lang="en-IN" sz="3200" dirty="0"/>
          </a:p>
        </p:txBody>
      </p:sp>
      <p:sp>
        <p:nvSpPr>
          <p:cNvPr id="3" name="Content Placeholder 2"/>
          <p:cNvSpPr>
            <a:spLocks noGrp="1"/>
          </p:cNvSpPr>
          <p:nvPr>
            <p:ph sz="quarter" idx="13"/>
          </p:nvPr>
        </p:nvSpPr>
        <p:spPr/>
        <p:txBody>
          <a:bodyPr/>
          <a:lstStyle/>
          <a:p>
            <a:pPr marL="403200" indent="-403200">
              <a:buFont typeface="+mj-lt"/>
              <a:buAutoNum type="arabicPeriod"/>
            </a:pPr>
            <a:r>
              <a:rPr lang="en-GB" dirty="0"/>
              <a:t>Set goals.</a:t>
            </a:r>
          </a:p>
          <a:p>
            <a:pPr marL="403200" indent="-403200">
              <a:buFont typeface="+mj-lt"/>
              <a:buAutoNum type="arabicPeriod"/>
            </a:pPr>
            <a:r>
              <a:rPr lang="en-GB" dirty="0"/>
              <a:t>Select process and criteria.</a:t>
            </a:r>
          </a:p>
          <a:p>
            <a:pPr marL="403200" indent="-403200">
              <a:buFont typeface="+mj-lt"/>
              <a:buAutoNum type="arabicPeriod"/>
            </a:pPr>
            <a:r>
              <a:rPr lang="en-GB" dirty="0"/>
              <a:t>Screen initial list of applicants.</a:t>
            </a:r>
          </a:p>
          <a:p>
            <a:pPr marL="403200" indent="-403200">
              <a:buFont typeface="+mj-lt"/>
              <a:buAutoNum type="arabicPeriod"/>
            </a:pPr>
            <a:r>
              <a:rPr lang="en-GB" dirty="0"/>
              <a:t>Reduce list to two or three viable agencies.</a:t>
            </a:r>
          </a:p>
          <a:p>
            <a:pPr marL="403200" indent="-403200">
              <a:buFont typeface="+mj-lt"/>
              <a:buAutoNum type="arabicPeriod"/>
            </a:pPr>
            <a:r>
              <a:rPr lang="en-GB" dirty="0"/>
              <a:t>Request creative pitch.</a:t>
            </a:r>
          </a:p>
        </p:txBody>
      </p:sp>
    </p:spTree>
    <p:extLst>
      <p:ext uri="{BB962C8B-B14F-4D97-AF65-F5344CB8AC3E}">
        <p14:creationId xmlns:p14="http://schemas.microsoft.com/office/powerpoint/2010/main" val="493519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Choosing an Agency</a:t>
            </a:r>
          </a:p>
        </p:txBody>
      </p:sp>
      <p:sp>
        <p:nvSpPr>
          <p:cNvPr id="3" name="Content Placeholder 2"/>
          <p:cNvSpPr>
            <a:spLocks noGrp="1"/>
          </p:cNvSpPr>
          <p:nvPr>
            <p:ph sz="quarter" idx="13"/>
          </p:nvPr>
        </p:nvSpPr>
        <p:spPr/>
        <p:txBody>
          <a:bodyPr/>
          <a:lstStyle/>
          <a:p>
            <a:pPr marL="432" indent="0">
              <a:buNone/>
            </a:pPr>
            <a:r>
              <a:rPr lang="en-GB" b="1" dirty="0"/>
              <a:t>Goal Setting</a:t>
            </a:r>
            <a:endParaRPr lang="en-GB" dirty="0"/>
          </a:p>
          <a:p>
            <a:r>
              <a:rPr lang="en-GB" dirty="0"/>
              <a:t>Set goals before contacting agencies</a:t>
            </a:r>
          </a:p>
          <a:p>
            <a:r>
              <a:rPr lang="en-GB" dirty="0"/>
              <a:t>Provides direction</a:t>
            </a:r>
          </a:p>
          <a:p>
            <a:r>
              <a:rPr lang="en-GB" dirty="0"/>
              <a:t>Reduces personal biases</a:t>
            </a:r>
          </a:p>
        </p:txBody>
      </p:sp>
    </p:spTree>
    <p:extLst>
      <p:ext uri="{BB962C8B-B14F-4D97-AF65-F5344CB8AC3E}">
        <p14:creationId xmlns:p14="http://schemas.microsoft.com/office/powerpoint/2010/main" val="1036668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5.9: Evaluation Criteria in Choosing an Advertising Agency</a:t>
            </a:r>
            <a:endParaRPr lang="en-IN" sz="3200" dirty="0"/>
          </a:p>
        </p:txBody>
      </p:sp>
      <p:sp>
        <p:nvSpPr>
          <p:cNvPr id="3" name="Content Placeholder 2"/>
          <p:cNvSpPr>
            <a:spLocks noGrp="1"/>
          </p:cNvSpPr>
          <p:nvPr>
            <p:ph sz="quarter" idx="13"/>
          </p:nvPr>
        </p:nvSpPr>
        <p:spPr/>
        <p:txBody>
          <a:bodyPr/>
          <a:lstStyle/>
          <a:p>
            <a:pPr>
              <a:spcBef>
                <a:spcPts val="1000"/>
              </a:spcBef>
            </a:pPr>
            <a:r>
              <a:rPr lang="en-GB" dirty="0"/>
              <a:t>Size of the agency</a:t>
            </a:r>
          </a:p>
          <a:p>
            <a:pPr>
              <a:spcBef>
                <a:spcPts val="1000"/>
              </a:spcBef>
            </a:pPr>
            <a:r>
              <a:rPr lang="en-GB" dirty="0"/>
              <a:t>Relevant experience of the agency</a:t>
            </a:r>
          </a:p>
          <a:p>
            <a:pPr>
              <a:spcBef>
                <a:spcPts val="1000"/>
              </a:spcBef>
            </a:pPr>
            <a:r>
              <a:rPr lang="en-GB" dirty="0"/>
              <a:t>Conflicts of interest</a:t>
            </a:r>
          </a:p>
          <a:p>
            <a:pPr>
              <a:spcBef>
                <a:spcPts val="1000"/>
              </a:spcBef>
            </a:pPr>
            <a:r>
              <a:rPr lang="en-GB" dirty="0"/>
              <a:t>Creative reputation and capabilities</a:t>
            </a:r>
          </a:p>
          <a:p>
            <a:pPr>
              <a:spcBef>
                <a:spcPts val="1000"/>
              </a:spcBef>
            </a:pPr>
            <a:r>
              <a:rPr lang="en-GB" dirty="0"/>
              <a:t>Production capabilities</a:t>
            </a:r>
          </a:p>
          <a:p>
            <a:pPr>
              <a:spcBef>
                <a:spcPts val="1000"/>
              </a:spcBef>
            </a:pPr>
            <a:r>
              <a:rPr lang="en-GB" dirty="0"/>
              <a:t>Media purchasing capabilities</a:t>
            </a:r>
          </a:p>
          <a:p>
            <a:pPr>
              <a:spcBef>
                <a:spcPts val="1000"/>
              </a:spcBef>
            </a:pPr>
            <a:r>
              <a:rPr lang="en-GB" dirty="0"/>
              <a:t>Other services available</a:t>
            </a:r>
          </a:p>
          <a:p>
            <a:pPr>
              <a:spcBef>
                <a:spcPts val="1000"/>
              </a:spcBef>
            </a:pPr>
            <a:r>
              <a:rPr lang="en-GB" dirty="0"/>
              <a:t>Client retention rates</a:t>
            </a:r>
          </a:p>
          <a:p>
            <a:pPr>
              <a:spcBef>
                <a:spcPts val="1000"/>
              </a:spcBef>
            </a:pPr>
            <a:r>
              <a:rPr lang="en-GB" dirty="0"/>
              <a:t>Personal chemistry</a:t>
            </a:r>
          </a:p>
        </p:txBody>
      </p:sp>
    </p:spTree>
    <p:extLst>
      <p:ext uri="{BB962C8B-B14F-4D97-AF65-F5344CB8AC3E}">
        <p14:creationId xmlns:p14="http://schemas.microsoft.com/office/powerpoint/2010/main" val="780732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Creative Pitch</a:t>
            </a:r>
          </a:p>
        </p:txBody>
      </p:sp>
      <p:sp>
        <p:nvSpPr>
          <p:cNvPr id="3" name="Content Placeholder 2"/>
          <p:cNvSpPr>
            <a:spLocks noGrp="1"/>
          </p:cNvSpPr>
          <p:nvPr>
            <p:ph sz="quarter" idx="13"/>
          </p:nvPr>
        </p:nvSpPr>
        <p:spPr/>
        <p:txBody>
          <a:bodyPr/>
          <a:lstStyle/>
          <a:p>
            <a:r>
              <a:rPr lang="en-GB" dirty="0"/>
              <a:t>Two to three finalists normally selected</a:t>
            </a:r>
          </a:p>
          <a:p>
            <a:r>
              <a:rPr lang="en-GB" dirty="0"/>
              <a:t>Presentations address specific problem/situation</a:t>
            </a:r>
          </a:p>
          <a:p>
            <a:r>
              <a:rPr lang="en-GB" dirty="0"/>
              <a:t>“Shootout” = competing formal presentations</a:t>
            </a:r>
          </a:p>
          <a:p>
            <a:r>
              <a:rPr lang="en-GB" dirty="0"/>
              <a:t>Process is expensive for agencies</a:t>
            </a:r>
          </a:p>
        </p:txBody>
      </p:sp>
      <p:pic>
        <p:nvPicPr>
          <p:cNvPr id="6" name="Content Placeholder 5" descr="A photo shows a group of businesspeople seated around a meeting table, with one man speaking while others listen and or take notes.">
            <a:extLst>
              <a:ext uri="{FF2B5EF4-FFF2-40B4-BE49-F238E27FC236}">
                <a16:creationId xmlns:a16="http://schemas.microsoft.com/office/drawing/2014/main" id="{90592DA8-B33A-4FC4-9244-A4A50499FAE2}"/>
              </a:ext>
            </a:extLst>
          </p:cNvPr>
          <p:cNvPicPr>
            <a:picLocks noGrp="1" noChangeAspect="1"/>
          </p:cNvPicPr>
          <p:nvPr>
            <p:ph sz="quarter" idx="14"/>
          </p:nvPr>
        </p:nvPicPr>
        <p:blipFill>
          <a:blip r:embed="rId3"/>
          <a:stretch>
            <a:fillRect/>
          </a:stretch>
        </p:blipFill>
        <p:spPr>
          <a:xfrm>
            <a:off x="3006725" y="3971925"/>
            <a:ext cx="3130549" cy="2105025"/>
          </a:xfrm>
          <a:prstGeom prst="rect">
            <a:avLst/>
          </a:prstGeom>
        </p:spPr>
      </p:pic>
    </p:spTree>
    <p:extLst>
      <p:ext uri="{BB962C8B-B14F-4D97-AF65-F5344CB8AC3E}">
        <p14:creationId xmlns:p14="http://schemas.microsoft.com/office/powerpoint/2010/main" val="1376990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78890" cy="1097279"/>
          </a:xfrm>
        </p:spPr>
        <p:txBody>
          <a:bodyPr/>
          <a:lstStyle/>
          <a:p>
            <a:r>
              <a:rPr lang="en-GB" sz="3200" dirty="0"/>
              <a:t>Figure 5.10: Pitching Do’s and Don’ts </a:t>
            </a:r>
            <a:r>
              <a:rPr lang="en-GB" sz="2000" b="0" dirty="0"/>
              <a:t>(1 of 2)</a:t>
            </a:r>
            <a:endParaRPr lang="en-IN" sz="2000" b="0" dirty="0"/>
          </a:p>
        </p:txBody>
      </p:sp>
      <p:sp>
        <p:nvSpPr>
          <p:cNvPr id="3" name="Content Placeholder 2"/>
          <p:cNvSpPr>
            <a:spLocks noGrp="1"/>
          </p:cNvSpPr>
          <p:nvPr>
            <p:ph sz="quarter" idx="13"/>
          </p:nvPr>
        </p:nvSpPr>
        <p:spPr/>
        <p:txBody>
          <a:bodyPr/>
          <a:lstStyle/>
          <a:p>
            <a:r>
              <a:rPr lang="en-GB" dirty="0"/>
              <a:t>Do listen. Allow the client to talk.</a:t>
            </a:r>
          </a:p>
          <a:p>
            <a:r>
              <a:rPr lang="en-GB" dirty="0"/>
              <a:t>Do your preparation. Know the client and its business.</a:t>
            </a:r>
          </a:p>
          <a:p>
            <a:r>
              <a:rPr lang="en-GB" dirty="0"/>
              <a:t>Do make a good first impression. Dress up, not down.</a:t>
            </a:r>
          </a:p>
          <a:p>
            <a:r>
              <a:rPr lang="en-GB" dirty="0"/>
              <a:t>Do a convincing job of presenting. Believe in what you are presenting.</a:t>
            </a:r>
          </a:p>
        </p:txBody>
      </p:sp>
    </p:spTree>
    <p:extLst>
      <p:ext uri="{BB962C8B-B14F-4D97-AF65-F5344CB8AC3E}">
        <p14:creationId xmlns:p14="http://schemas.microsoft.com/office/powerpoint/2010/main" val="1190669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434873" cy="1097279"/>
          </a:xfrm>
        </p:spPr>
        <p:txBody>
          <a:bodyPr/>
          <a:lstStyle/>
          <a:p>
            <a:r>
              <a:rPr lang="en-GB" sz="3200" dirty="0"/>
              <a:t>Figure 5.10: Pitching Do’s and Don’ts </a:t>
            </a:r>
            <a:r>
              <a:rPr lang="en-GB" sz="2000" b="0" dirty="0"/>
              <a:t>(2 of 2)</a:t>
            </a:r>
            <a:endParaRPr lang="en-IN" sz="2000" b="0" dirty="0"/>
          </a:p>
        </p:txBody>
      </p:sp>
      <p:sp>
        <p:nvSpPr>
          <p:cNvPr id="3" name="Content Placeholder 2"/>
          <p:cNvSpPr>
            <a:spLocks noGrp="1"/>
          </p:cNvSpPr>
          <p:nvPr>
            <p:ph sz="quarter" idx="13"/>
          </p:nvPr>
        </p:nvSpPr>
        <p:spPr/>
        <p:txBody>
          <a:bodyPr/>
          <a:lstStyle/>
          <a:p>
            <a:r>
              <a:rPr lang="en-GB" dirty="0"/>
              <a:t>Don’t assume all clients are the same. Each has a unique need.</a:t>
            </a:r>
          </a:p>
          <a:p>
            <a:r>
              <a:rPr lang="en-GB" dirty="0"/>
              <a:t>Don’t try to solve the entire problem in the pitch.</a:t>
            </a:r>
          </a:p>
          <a:p>
            <a:r>
              <a:rPr lang="en-GB" dirty="0"/>
              <a:t>Don’t be critical of the product or the competition.</a:t>
            </a:r>
          </a:p>
          <a:p>
            <a:r>
              <a:rPr lang="en-GB" dirty="0"/>
              <a:t>Don’t overpromise. It will come back to haunt you.</a:t>
            </a:r>
          </a:p>
          <a:p>
            <a:r>
              <a:rPr lang="en-GB" dirty="0"/>
              <a:t>Don’t spend a lot of time pitching credentials and references.</a:t>
            </a:r>
          </a:p>
        </p:txBody>
      </p:sp>
    </p:spTree>
    <p:extLst>
      <p:ext uri="{BB962C8B-B14F-4D97-AF65-F5344CB8AC3E}">
        <p14:creationId xmlns:p14="http://schemas.microsoft.com/office/powerpoint/2010/main" val="642072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Roles of Advertising Personnel</a:t>
            </a:r>
          </a:p>
        </p:txBody>
      </p:sp>
      <p:sp>
        <p:nvSpPr>
          <p:cNvPr id="3" name="Content Placeholder 2"/>
          <p:cNvSpPr>
            <a:spLocks noGrp="1"/>
          </p:cNvSpPr>
          <p:nvPr>
            <p:ph sz="quarter" idx="13"/>
          </p:nvPr>
        </p:nvSpPr>
        <p:spPr/>
        <p:txBody>
          <a:bodyPr/>
          <a:lstStyle/>
          <a:p>
            <a:r>
              <a:rPr lang="en-GB" dirty="0"/>
              <a:t>Account executives</a:t>
            </a:r>
          </a:p>
          <a:p>
            <a:r>
              <a:rPr lang="en-GB" dirty="0"/>
              <a:t>Creatives</a:t>
            </a:r>
          </a:p>
          <a:p>
            <a:r>
              <a:rPr lang="en-GB" dirty="0"/>
              <a:t>Traffic managers</a:t>
            </a:r>
          </a:p>
          <a:p>
            <a:r>
              <a:rPr lang="en-GB" dirty="0"/>
              <a:t>Account planners</a:t>
            </a:r>
          </a:p>
          <a:p>
            <a:r>
              <a:rPr lang="en-GB" dirty="0"/>
              <a:t>Data scientists</a:t>
            </a:r>
          </a:p>
          <a:p>
            <a:r>
              <a:rPr lang="en-GB" dirty="0"/>
              <a:t>Digital and social media managers, consultants</a:t>
            </a:r>
          </a:p>
        </p:txBody>
      </p:sp>
    </p:spTree>
    <p:extLst>
      <p:ext uri="{BB962C8B-B14F-4D97-AF65-F5344CB8AC3E}">
        <p14:creationId xmlns:p14="http://schemas.microsoft.com/office/powerpoint/2010/main" val="3522908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5.11: Advertising Campaign Parameters</a:t>
            </a:r>
            <a:endParaRPr lang="en-IN" sz="3200" dirty="0"/>
          </a:p>
        </p:txBody>
      </p:sp>
      <p:sp>
        <p:nvSpPr>
          <p:cNvPr id="3" name="Content Placeholder 2"/>
          <p:cNvSpPr>
            <a:spLocks noGrp="1"/>
          </p:cNvSpPr>
          <p:nvPr>
            <p:ph sz="quarter" idx="13"/>
          </p:nvPr>
        </p:nvSpPr>
        <p:spPr/>
        <p:txBody>
          <a:bodyPr/>
          <a:lstStyle/>
          <a:p>
            <a:r>
              <a:rPr lang="en-GB" dirty="0"/>
              <a:t>Advertising goals</a:t>
            </a:r>
          </a:p>
          <a:p>
            <a:r>
              <a:rPr lang="en-GB" dirty="0"/>
              <a:t>Media selection</a:t>
            </a:r>
          </a:p>
          <a:p>
            <a:r>
              <a:rPr lang="en-GB" dirty="0"/>
              <a:t>Tagline</a:t>
            </a:r>
          </a:p>
          <a:p>
            <a:r>
              <a:rPr lang="en-GB" dirty="0"/>
              <a:t>Consistency</a:t>
            </a:r>
          </a:p>
          <a:p>
            <a:r>
              <a:rPr lang="en-GB" dirty="0"/>
              <a:t>Positioning</a:t>
            </a:r>
          </a:p>
          <a:p>
            <a:r>
              <a:rPr lang="en-GB" dirty="0"/>
              <a:t>Campaign duration</a:t>
            </a:r>
          </a:p>
        </p:txBody>
      </p:sp>
    </p:spTree>
    <p:extLst>
      <p:ext uri="{BB962C8B-B14F-4D97-AF65-F5344CB8AC3E}">
        <p14:creationId xmlns:p14="http://schemas.microsoft.com/office/powerpoint/2010/main" val="1265965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5.12: Common Advertising Goals</a:t>
            </a:r>
            <a:endParaRPr lang="en-IN" sz="3200" dirty="0"/>
          </a:p>
        </p:txBody>
      </p:sp>
      <p:sp>
        <p:nvSpPr>
          <p:cNvPr id="3" name="Content Placeholder 2"/>
          <p:cNvSpPr>
            <a:spLocks noGrp="1"/>
          </p:cNvSpPr>
          <p:nvPr>
            <p:ph sz="quarter" idx="13"/>
          </p:nvPr>
        </p:nvSpPr>
        <p:spPr/>
        <p:txBody>
          <a:bodyPr/>
          <a:lstStyle/>
          <a:p>
            <a:r>
              <a:rPr lang="en-GB" dirty="0"/>
              <a:t>Build brand awareness</a:t>
            </a:r>
          </a:p>
          <a:p>
            <a:r>
              <a:rPr lang="en-GB" dirty="0"/>
              <a:t>Provide information</a:t>
            </a:r>
          </a:p>
          <a:p>
            <a:r>
              <a:rPr lang="en-GB" dirty="0"/>
              <a:t>Persuasion</a:t>
            </a:r>
          </a:p>
          <a:p>
            <a:r>
              <a:rPr lang="en-GB" dirty="0"/>
              <a:t>Supporting marketing efforts</a:t>
            </a:r>
          </a:p>
          <a:p>
            <a:r>
              <a:rPr lang="en-GB" dirty="0"/>
              <a:t>Encouraging action</a:t>
            </a:r>
          </a:p>
        </p:txBody>
      </p:sp>
    </p:spTree>
    <p:extLst>
      <p:ext uri="{BB962C8B-B14F-4D97-AF65-F5344CB8AC3E}">
        <p14:creationId xmlns:p14="http://schemas.microsoft.com/office/powerpoint/2010/main" val="1433658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Chapter Objectives </a:t>
            </a:r>
            <a:r>
              <a:rPr lang="en-GB" sz="2000" b="0" dirty="0"/>
              <a:t>(2 of 2)</a:t>
            </a:r>
            <a:endParaRPr lang="en-IN" sz="2000" b="0" dirty="0"/>
          </a:p>
        </p:txBody>
      </p:sp>
      <p:sp>
        <p:nvSpPr>
          <p:cNvPr id="5" name="Content Placeholder 4"/>
          <p:cNvSpPr>
            <a:spLocks noGrp="1"/>
          </p:cNvSpPr>
          <p:nvPr>
            <p:ph sz="quarter" idx="13"/>
          </p:nvPr>
        </p:nvSpPr>
        <p:spPr/>
        <p:txBody>
          <a:bodyPr/>
          <a:lstStyle/>
          <a:p>
            <a:pPr marL="432" indent="0">
              <a:buNone/>
            </a:pPr>
            <a:r>
              <a:rPr lang="en-GB" b="1" dirty="0">
                <a:solidFill>
                  <a:srgbClr val="007FA3"/>
                </a:solidFill>
              </a:rPr>
              <a:t>5.5</a:t>
            </a:r>
            <a:r>
              <a:rPr lang="en-GB" dirty="0"/>
              <a:t> What job functions take place within an advertising agency?</a:t>
            </a:r>
          </a:p>
          <a:p>
            <a:pPr marL="432" indent="0">
              <a:buNone/>
            </a:pPr>
            <a:r>
              <a:rPr lang="en-GB" b="1" dirty="0">
                <a:solidFill>
                  <a:srgbClr val="007FA3"/>
                </a:solidFill>
              </a:rPr>
              <a:t>5.6</a:t>
            </a:r>
            <a:r>
              <a:rPr lang="en-GB" dirty="0"/>
              <a:t> What advertising campaign parameters do marketing professionals consider?</a:t>
            </a:r>
          </a:p>
          <a:p>
            <a:pPr marL="432" indent="0">
              <a:buNone/>
            </a:pPr>
            <a:r>
              <a:rPr lang="en-GB" b="1" dirty="0">
                <a:solidFill>
                  <a:srgbClr val="007FA3"/>
                </a:solidFill>
              </a:rPr>
              <a:t>5.7</a:t>
            </a:r>
            <a:r>
              <a:rPr lang="en-GB" dirty="0"/>
              <a:t> How does a creative brief facilitate effective advertising?</a:t>
            </a:r>
          </a:p>
          <a:p>
            <a:pPr marL="432" indent="0">
              <a:buNone/>
            </a:pPr>
            <a:r>
              <a:rPr lang="en-GB" b="1" dirty="0">
                <a:solidFill>
                  <a:srgbClr val="007FA3"/>
                </a:solidFill>
              </a:rPr>
              <a:t>5.8</a:t>
            </a:r>
            <a:r>
              <a:rPr lang="en-GB" dirty="0"/>
              <a:t> What are the implications of advertising management in the global arena?</a:t>
            </a:r>
          </a:p>
        </p:txBody>
      </p:sp>
    </p:spTree>
    <p:extLst>
      <p:ext uri="{BB962C8B-B14F-4D97-AF65-F5344CB8AC3E}">
        <p14:creationId xmlns:p14="http://schemas.microsoft.com/office/powerpoint/2010/main" val="2712661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Advertising Goals: Providing Information</a:t>
            </a:r>
          </a:p>
        </p:txBody>
      </p:sp>
      <p:pic>
        <p:nvPicPr>
          <p:cNvPr id="5" name="Content Placeholder 4" descr="An advertisement for Volkswagen shows three plastic bags, each with a goldfish inside, arranged in a line with a mongoose in between the second and third goldfish bags.">
            <a:extLst>
              <a:ext uri="{FF2B5EF4-FFF2-40B4-BE49-F238E27FC236}">
                <a16:creationId xmlns:a16="http://schemas.microsoft.com/office/drawing/2014/main" id="{9A417192-7F03-46DC-9574-B756FBB75A0F}"/>
              </a:ext>
            </a:extLst>
          </p:cNvPr>
          <p:cNvPicPr>
            <a:picLocks noGrp="1" noChangeAspect="1"/>
          </p:cNvPicPr>
          <p:nvPr>
            <p:ph sz="quarter" idx="13"/>
          </p:nvPr>
        </p:nvPicPr>
        <p:blipFill>
          <a:blip r:embed="rId3"/>
          <a:stretch>
            <a:fillRect/>
          </a:stretch>
        </p:blipFill>
        <p:spPr>
          <a:xfrm>
            <a:off x="793155" y="1460957"/>
            <a:ext cx="7560864" cy="4850487"/>
          </a:xfrm>
          <a:prstGeom prst="rect">
            <a:avLst/>
          </a:prstGeom>
        </p:spPr>
      </p:pic>
    </p:spTree>
    <p:extLst>
      <p:ext uri="{BB962C8B-B14F-4D97-AF65-F5344CB8AC3E}">
        <p14:creationId xmlns:p14="http://schemas.microsoft.com/office/powerpoint/2010/main" val="4092888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Media Selection</a:t>
            </a:r>
          </a:p>
        </p:txBody>
      </p:sp>
      <p:sp>
        <p:nvSpPr>
          <p:cNvPr id="3" name="Content Placeholder 2"/>
          <p:cNvSpPr>
            <a:spLocks noGrp="1"/>
          </p:cNvSpPr>
          <p:nvPr>
            <p:ph sz="quarter" idx="13"/>
          </p:nvPr>
        </p:nvSpPr>
        <p:spPr/>
        <p:txBody>
          <a:bodyPr/>
          <a:lstStyle/>
          <a:p>
            <a:r>
              <a:rPr lang="en-GB" dirty="0"/>
              <a:t>Media usage habits of target market</a:t>
            </a:r>
          </a:p>
          <a:p>
            <a:r>
              <a:rPr lang="en-GB" dirty="0"/>
              <a:t>Audience characteristics of media</a:t>
            </a:r>
          </a:p>
          <a:p>
            <a:r>
              <a:rPr lang="en-GB" dirty="0"/>
              <a:t>Business-to-business media</a:t>
            </a:r>
          </a:p>
          <a:p>
            <a:r>
              <a:rPr lang="en-GB" dirty="0"/>
              <a:t>Earlier involvement of media companies</a:t>
            </a:r>
          </a:p>
        </p:txBody>
      </p:sp>
    </p:spTree>
    <p:extLst>
      <p:ext uri="{BB962C8B-B14F-4D97-AF65-F5344CB8AC3E}">
        <p14:creationId xmlns:p14="http://schemas.microsoft.com/office/powerpoint/2010/main" val="3418830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Taglines</a:t>
            </a:r>
          </a:p>
        </p:txBody>
      </p:sp>
      <p:sp>
        <p:nvSpPr>
          <p:cNvPr id="3" name="Content Placeholder 2"/>
          <p:cNvSpPr>
            <a:spLocks noGrp="1"/>
          </p:cNvSpPr>
          <p:nvPr>
            <p:ph sz="quarter" idx="13"/>
          </p:nvPr>
        </p:nvSpPr>
        <p:spPr/>
        <p:txBody>
          <a:bodyPr/>
          <a:lstStyle/>
          <a:p>
            <a:r>
              <a:rPr lang="en-GB" dirty="0"/>
              <a:t>Key phrase</a:t>
            </a:r>
          </a:p>
          <a:p>
            <a:r>
              <a:rPr lang="en-GB" dirty="0"/>
              <a:t>Memorable</a:t>
            </a:r>
          </a:p>
          <a:p>
            <a:r>
              <a:rPr lang="en-GB" dirty="0"/>
              <a:t>Conveys uniqueness</a:t>
            </a:r>
          </a:p>
          <a:p>
            <a:r>
              <a:rPr lang="en-GB" dirty="0"/>
              <a:t>Consistency across platforms</a:t>
            </a:r>
          </a:p>
          <a:p>
            <a:r>
              <a:rPr lang="en-GB" dirty="0"/>
              <a:t>Shorter than in past</a:t>
            </a:r>
          </a:p>
          <a:p>
            <a:r>
              <a:rPr lang="en-GB" dirty="0"/>
              <a:t>Revised or new taglines</a:t>
            </a:r>
          </a:p>
        </p:txBody>
      </p:sp>
    </p:spTree>
    <p:extLst>
      <p:ext uri="{BB962C8B-B14F-4D97-AF65-F5344CB8AC3E}">
        <p14:creationId xmlns:p14="http://schemas.microsoft.com/office/powerpoint/2010/main" val="191701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5.13: Taglines Used by Various Brands </a:t>
            </a:r>
            <a:r>
              <a:rPr lang="en-GB" sz="2000" b="0" dirty="0"/>
              <a:t>(1 of 2)</a:t>
            </a:r>
            <a:endParaRPr lang="en-IN" sz="2000" b="0" dirty="0"/>
          </a:p>
        </p:txBody>
      </p:sp>
      <p:sp>
        <p:nvSpPr>
          <p:cNvPr id="3" name="Content Placeholder 2"/>
          <p:cNvSpPr>
            <a:spLocks noGrp="1"/>
          </p:cNvSpPr>
          <p:nvPr>
            <p:ph sz="quarter" idx="13"/>
          </p:nvPr>
        </p:nvSpPr>
        <p:spPr/>
        <p:txBody>
          <a:bodyPr/>
          <a:lstStyle/>
          <a:p>
            <a:r>
              <a:rPr lang="en-GB" dirty="0"/>
              <a:t>American Express—“Don’t leave home without it.”</a:t>
            </a:r>
          </a:p>
          <a:p>
            <a:r>
              <a:rPr lang="en-GB" dirty="0"/>
              <a:t>Avis—“We try harder.”</a:t>
            </a:r>
          </a:p>
          <a:p>
            <a:r>
              <a:rPr lang="en-GB" dirty="0"/>
              <a:t>Bounty—“The quicker picker-upper.”</a:t>
            </a:r>
          </a:p>
          <a:p>
            <a:r>
              <a:rPr lang="en-GB" dirty="0"/>
              <a:t>Capital One—“What’s in your wallet?”</a:t>
            </a:r>
          </a:p>
          <a:p>
            <a:r>
              <a:rPr lang="en-GB" dirty="0"/>
              <a:t>C</a:t>
            </a:r>
            <a:r>
              <a:rPr lang="en-GB" sz="100" dirty="0"/>
              <a:t> </a:t>
            </a:r>
            <a:r>
              <a:rPr lang="en-GB" dirty="0"/>
              <a:t>N</a:t>
            </a:r>
            <a:r>
              <a:rPr lang="en-GB" sz="100" dirty="0"/>
              <a:t> </a:t>
            </a:r>
            <a:r>
              <a:rPr lang="en-GB" dirty="0"/>
              <a:t>N—“The most trusted name in news.”</a:t>
            </a:r>
          </a:p>
          <a:p>
            <a:r>
              <a:rPr lang="en-GB" dirty="0"/>
              <a:t>Energizer—“It keeps going, and going, and going.”</a:t>
            </a:r>
          </a:p>
          <a:p>
            <a:r>
              <a:rPr lang="en-GB" dirty="0"/>
              <a:t>Hallmark—“When you care enough to send the very best.”</a:t>
            </a:r>
          </a:p>
        </p:txBody>
      </p:sp>
    </p:spTree>
    <p:extLst>
      <p:ext uri="{BB962C8B-B14F-4D97-AF65-F5344CB8AC3E}">
        <p14:creationId xmlns:p14="http://schemas.microsoft.com/office/powerpoint/2010/main" val="1994848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611"/>
            <a:ext cx="8229600" cy="1097279"/>
          </a:xfrm>
        </p:spPr>
        <p:txBody>
          <a:bodyPr/>
          <a:lstStyle/>
          <a:p>
            <a:r>
              <a:rPr lang="en-GB" sz="3200" dirty="0"/>
              <a:t>Figure 5.13: Taglines Used by Various Brands </a:t>
            </a:r>
            <a:r>
              <a:rPr lang="en-GB" sz="2000" b="0" dirty="0"/>
              <a:t>(2 of 2)</a:t>
            </a:r>
            <a:endParaRPr lang="en-IN" sz="2000" b="0" dirty="0"/>
          </a:p>
        </p:txBody>
      </p:sp>
      <p:sp>
        <p:nvSpPr>
          <p:cNvPr id="3" name="Content Placeholder 2"/>
          <p:cNvSpPr>
            <a:spLocks noGrp="1"/>
          </p:cNvSpPr>
          <p:nvPr>
            <p:ph sz="quarter" idx="13"/>
          </p:nvPr>
        </p:nvSpPr>
        <p:spPr/>
        <p:txBody>
          <a:bodyPr/>
          <a:lstStyle/>
          <a:p>
            <a:r>
              <a:rPr lang="en-GB" dirty="0"/>
              <a:t>John Deere—“Nothing runs like a Deere.”</a:t>
            </a:r>
          </a:p>
          <a:p>
            <a:r>
              <a:rPr lang="en-GB" dirty="0"/>
              <a:t>Maxwell House—“Good to the last drop.”</a:t>
            </a:r>
          </a:p>
          <a:p>
            <a:r>
              <a:rPr lang="en-GB" dirty="0"/>
              <a:t>Nokia—“Connecting people.”</a:t>
            </a:r>
          </a:p>
          <a:p>
            <a:r>
              <a:rPr lang="en-GB" dirty="0"/>
              <a:t>Office Depot—“Taking care of business.”</a:t>
            </a:r>
          </a:p>
          <a:p>
            <a:r>
              <a:rPr lang="en-GB" dirty="0"/>
              <a:t>Target—“Expect more. Pay less.”</a:t>
            </a:r>
          </a:p>
          <a:p>
            <a:r>
              <a:rPr lang="en-GB" dirty="0"/>
              <a:t>U</a:t>
            </a:r>
            <a:r>
              <a:rPr lang="en-GB" sz="100" dirty="0"/>
              <a:t> </a:t>
            </a:r>
            <a:r>
              <a:rPr lang="en-GB" dirty="0"/>
              <a:t>P</a:t>
            </a:r>
            <a:r>
              <a:rPr lang="en-GB" sz="100" dirty="0"/>
              <a:t> </a:t>
            </a:r>
            <a:r>
              <a:rPr lang="en-GB" dirty="0"/>
              <a:t>S—“What can Brown do for you?”</a:t>
            </a:r>
          </a:p>
          <a:p>
            <a:r>
              <a:rPr lang="en-GB" dirty="0"/>
              <a:t>Walmart—“Save money. Live better.”</a:t>
            </a:r>
          </a:p>
        </p:txBody>
      </p:sp>
    </p:spTree>
    <p:extLst>
      <p:ext uri="{BB962C8B-B14F-4D97-AF65-F5344CB8AC3E}">
        <p14:creationId xmlns:p14="http://schemas.microsoft.com/office/powerpoint/2010/main" val="4265303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Questions to Consider </a:t>
            </a:r>
            <a:r>
              <a:rPr lang="en-IN" sz="2000" b="0" dirty="0"/>
              <a:t>(2 of 2)</a:t>
            </a:r>
            <a:endParaRPr lang="en-IN" sz="2000" dirty="0"/>
          </a:p>
        </p:txBody>
      </p:sp>
      <p:sp>
        <p:nvSpPr>
          <p:cNvPr id="3" name="Content Placeholder 2"/>
          <p:cNvSpPr>
            <a:spLocks noGrp="1"/>
          </p:cNvSpPr>
          <p:nvPr>
            <p:ph sz="quarter" idx="13"/>
          </p:nvPr>
        </p:nvSpPr>
        <p:spPr/>
        <p:txBody>
          <a:bodyPr/>
          <a:lstStyle/>
          <a:p>
            <a:r>
              <a:rPr lang="en-GB" dirty="0"/>
              <a:t>Which of these taglines do you think are the most memorable?</a:t>
            </a:r>
          </a:p>
          <a:p>
            <a:r>
              <a:rPr lang="en-GB" dirty="0"/>
              <a:t>Which ones do you think are the most effective?</a:t>
            </a:r>
          </a:p>
          <a:p>
            <a:r>
              <a:rPr lang="en-GB" dirty="0"/>
              <a:t>Which of these brands have you used because you remembered or liked its tagline?</a:t>
            </a:r>
            <a:endParaRPr lang="en-IN" dirty="0"/>
          </a:p>
        </p:txBody>
      </p:sp>
    </p:spTree>
    <p:extLst>
      <p:ext uri="{BB962C8B-B14F-4D97-AF65-F5344CB8AC3E}">
        <p14:creationId xmlns:p14="http://schemas.microsoft.com/office/powerpoint/2010/main" val="124297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Consistency</a:t>
            </a:r>
          </a:p>
        </p:txBody>
      </p:sp>
      <p:sp>
        <p:nvSpPr>
          <p:cNvPr id="3" name="Content Placeholder 2"/>
          <p:cNvSpPr>
            <a:spLocks noGrp="1"/>
          </p:cNvSpPr>
          <p:nvPr>
            <p:ph sz="quarter" idx="13"/>
          </p:nvPr>
        </p:nvSpPr>
        <p:spPr>
          <a:xfrm>
            <a:off x="457201" y="1556326"/>
            <a:ext cx="4221480" cy="4520623"/>
          </a:xfrm>
        </p:spPr>
        <p:txBody>
          <a:bodyPr/>
          <a:lstStyle/>
          <a:p>
            <a:r>
              <a:rPr lang="en-GB" dirty="0"/>
              <a:t>Helps embed brand into long-term memory</a:t>
            </a:r>
          </a:p>
          <a:p>
            <a:r>
              <a:rPr lang="en-GB" dirty="0"/>
              <a:t>Visual consistency key</a:t>
            </a:r>
          </a:p>
          <a:p>
            <a:r>
              <a:rPr lang="en-GB" dirty="0"/>
              <a:t>Repetition enhances recall</a:t>
            </a:r>
          </a:p>
          <a:p>
            <a:r>
              <a:rPr lang="en-GB" dirty="0"/>
              <a:t>Variability theory</a:t>
            </a:r>
          </a:p>
          <a:p>
            <a:pPr lvl="1"/>
            <a:r>
              <a:rPr lang="en-GB" dirty="0"/>
              <a:t>Different environments</a:t>
            </a:r>
          </a:p>
          <a:p>
            <a:pPr lvl="1"/>
            <a:r>
              <a:rPr lang="en-GB" dirty="0"/>
              <a:t>Can vary content</a:t>
            </a:r>
          </a:p>
          <a:p>
            <a:pPr lvl="1"/>
            <a:r>
              <a:rPr lang="en-GB" dirty="0"/>
              <a:t>Multiple media</a:t>
            </a:r>
          </a:p>
        </p:txBody>
      </p:sp>
      <p:pic>
        <p:nvPicPr>
          <p:cNvPr id="8" name="Content Placeholder 7" descr="An advertisement for Cross Keys Bank shows a woman using a tablet and smiling. The title reads time is money we save both.">
            <a:extLst>
              <a:ext uri="{FF2B5EF4-FFF2-40B4-BE49-F238E27FC236}">
                <a16:creationId xmlns:a16="http://schemas.microsoft.com/office/drawing/2014/main" id="{C03CB931-BCAF-4524-8084-46F9E3CB5F5C}"/>
              </a:ext>
            </a:extLst>
          </p:cNvPr>
          <p:cNvPicPr>
            <a:picLocks noGrp="1" noChangeAspect="1"/>
          </p:cNvPicPr>
          <p:nvPr>
            <p:ph sz="quarter" idx="15"/>
          </p:nvPr>
        </p:nvPicPr>
        <p:blipFill>
          <a:blip r:embed="rId3"/>
          <a:stretch>
            <a:fillRect/>
          </a:stretch>
        </p:blipFill>
        <p:spPr>
          <a:xfrm>
            <a:off x="5039584" y="1555750"/>
            <a:ext cx="3453954" cy="2268538"/>
          </a:xfrm>
          <a:prstGeom prst="rect">
            <a:avLst/>
          </a:prstGeom>
        </p:spPr>
      </p:pic>
      <p:pic>
        <p:nvPicPr>
          <p:cNvPr id="9" name="Content Placeholder 8" descr="An advertisement for Cross Keys Bank shows a woman entrepreneur holding a glass jar and smiling. The title reads unlock the potential in your growing business.">
            <a:extLst>
              <a:ext uri="{FF2B5EF4-FFF2-40B4-BE49-F238E27FC236}">
                <a16:creationId xmlns:a16="http://schemas.microsoft.com/office/drawing/2014/main" id="{9808D10C-6F71-4051-B3B8-267D321CDBEB}"/>
              </a:ext>
            </a:extLst>
          </p:cNvPr>
          <p:cNvPicPr>
            <a:picLocks noGrp="1" noChangeAspect="1"/>
          </p:cNvPicPr>
          <p:nvPr>
            <p:ph sz="quarter" idx="14"/>
          </p:nvPr>
        </p:nvPicPr>
        <p:blipFill>
          <a:blip r:embed="rId4"/>
          <a:stretch>
            <a:fillRect/>
          </a:stretch>
        </p:blipFill>
        <p:spPr>
          <a:xfrm>
            <a:off x="5045961" y="3918236"/>
            <a:ext cx="3441514" cy="2212402"/>
          </a:xfrm>
          <a:prstGeom prst="rect">
            <a:avLst/>
          </a:prstGeom>
        </p:spPr>
      </p:pic>
    </p:spTree>
    <p:extLst>
      <p:ext uri="{BB962C8B-B14F-4D97-AF65-F5344CB8AC3E}">
        <p14:creationId xmlns:p14="http://schemas.microsoft.com/office/powerpoint/2010/main" val="106775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Positioning</a:t>
            </a:r>
          </a:p>
        </p:txBody>
      </p:sp>
      <p:sp>
        <p:nvSpPr>
          <p:cNvPr id="3" name="Content Placeholder 2"/>
          <p:cNvSpPr>
            <a:spLocks noGrp="1"/>
          </p:cNvSpPr>
          <p:nvPr>
            <p:ph sz="quarter" idx="13"/>
          </p:nvPr>
        </p:nvSpPr>
        <p:spPr/>
        <p:txBody>
          <a:bodyPr/>
          <a:lstStyle/>
          <a:p>
            <a:r>
              <a:rPr lang="en-IN" dirty="0"/>
              <a:t>Maintain consistent position</a:t>
            </a:r>
          </a:p>
          <a:p>
            <a:r>
              <a:rPr lang="en-IN" dirty="0"/>
              <a:t>Link in cognitive map</a:t>
            </a:r>
          </a:p>
          <a:p>
            <a:r>
              <a:rPr lang="en-IN" dirty="0"/>
              <a:t>Avoids ambiguity</a:t>
            </a:r>
          </a:p>
          <a:p>
            <a:r>
              <a:rPr lang="en-IN" dirty="0"/>
              <a:t>Message stays clear</a:t>
            </a:r>
          </a:p>
        </p:txBody>
      </p:sp>
    </p:spTree>
    <p:extLst>
      <p:ext uri="{BB962C8B-B14F-4D97-AF65-F5344CB8AC3E}">
        <p14:creationId xmlns:p14="http://schemas.microsoft.com/office/powerpoint/2010/main" val="623177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Campaign Duration</a:t>
            </a:r>
          </a:p>
        </p:txBody>
      </p:sp>
      <p:sp>
        <p:nvSpPr>
          <p:cNvPr id="3" name="Content Placeholder 2"/>
          <p:cNvSpPr>
            <a:spLocks noGrp="1"/>
          </p:cNvSpPr>
          <p:nvPr>
            <p:ph sz="quarter" idx="13"/>
          </p:nvPr>
        </p:nvSpPr>
        <p:spPr/>
        <p:txBody>
          <a:bodyPr/>
          <a:lstStyle/>
          <a:p>
            <a:r>
              <a:rPr lang="en-GB" dirty="0"/>
              <a:t>Goal is to embed into long-term memory</a:t>
            </a:r>
          </a:p>
          <a:p>
            <a:r>
              <a:rPr lang="en-GB" dirty="0"/>
              <a:t>Length varies</a:t>
            </a:r>
          </a:p>
          <a:p>
            <a:r>
              <a:rPr lang="en-GB" dirty="0"/>
              <a:t>Too long can make it stale</a:t>
            </a:r>
          </a:p>
          <a:p>
            <a:r>
              <a:rPr lang="en-GB" dirty="0"/>
              <a:t>Too short impedes retention</a:t>
            </a:r>
          </a:p>
          <a:p>
            <a:r>
              <a:rPr lang="en-GB" dirty="0"/>
              <a:t>Delay wear-out effects with multiple ad versions</a:t>
            </a:r>
          </a:p>
        </p:txBody>
      </p:sp>
    </p:spTree>
    <p:extLst>
      <p:ext uri="{BB962C8B-B14F-4D97-AF65-F5344CB8AC3E}">
        <p14:creationId xmlns:p14="http://schemas.microsoft.com/office/powerpoint/2010/main" val="3859005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Figure 5.14: The Creative Brief</a:t>
            </a:r>
            <a:endParaRPr lang="en-IN" dirty="0"/>
          </a:p>
        </p:txBody>
      </p:sp>
      <p:sp>
        <p:nvSpPr>
          <p:cNvPr id="3" name="Content Placeholder 2"/>
          <p:cNvSpPr>
            <a:spLocks noGrp="1"/>
          </p:cNvSpPr>
          <p:nvPr>
            <p:ph sz="quarter" idx="13"/>
          </p:nvPr>
        </p:nvSpPr>
        <p:spPr/>
        <p:txBody>
          <a:bodyPr/>
          <a:lstStyle/>
          <a:p>
            <a:r>
              <a:rPr lang="en-GB" dirty="0"/>
              <a:t>The objective</a:t>
            </a:r>
          </a:p>
          <a:p>
            <a:r>
              <a:rPr lang="en-GB" dirty="0"/>
              <a:t>The target audience</a:t>
            </a:r>
          </a:p>
          <a:p>
            <a:r>
              <a:rPr lang="en-GB" dirty="0"/>
              <a:t>The message theme</a:t>
            </a:r>
          </a:p>
          <a:p>
            <a:r>
              <a:rPr lang="en-GB" dirty="0"/>
              <a:t>The support</a:t>
            </a:r>
          </a:p>
          <a:p>
            <a:r>
              <a:rPr lang="en-GB" dirty="0"/>
              <a:t>The constraints</a:t>
            </a:r>
          </a:p>
        </p:txBody>
      </p:sp>
    </p:spTree>
    <p:extLst>
      <p:ext uri="{BB962C8B-B14F-4D97-AF65-F5344CB8AC3E}">
        <p14:creationId xmlns:p14="http://schemas.microsoft.com/office/powerpoint/2010/main" val="3489166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Chapter Overview</a:t>
            </a:r>
          </a:p>
        </p:txBody>
      </p:sp>
      <p:sp>
        <p:nvSpPr>
          <p:cNvPr id="8" name="Content Placeholder 7"/>
          <p:cNvSpPr>
            <a:spLocks noGrp="1"/>
          </p:cNvSpPr>
          <p:nvPr>
            <p:ph sz="quarter" idx="15"/>
          </p:nvPr>
        </p:nvSpPr>
        <p:spPr>
          <a:xfrm>
            <a:off x="457200" y="1556327"/>
            <a:ext cx="8229600" cy="4520623"/>
          </a:xfrm>
        </p:spPr>
        <p:txBody>
          <a:bodyPr/>
          <a:lstStyle/>
          <a:p>
            <a:r>
              <a:rPr lang="en-GB" dirty="0"/>
              <a:t>Advertising management</a:t>
            </a:r>
          </a:p>
          <a:p>
            <a:r>
              <a:rPr lang="en-GB" dirty="0"/>
              <a:t>Advertising theory</a:t>
            </a:r>
          </a:p>
          <a:p>
            <a:r>
              <a:rPr lang="en-GB" dirty="0"/>
              <a:t>Relationship of advertising expenditures to success</a:t>
            </a:r>
          </a:p>
          <a:p>
            <a:r>
              <a:rPr lang="en-GB" dirty="0"/>
              <a:t>Choosing an advertising agency</a:t>
            </a:r>
          </a:p>
          <a:p>
            <a:r>
              <a:rPr lang="en-GB" dirty="0"/>
              <a:t>Advertising parameters</a:t>
            </a:r>
          </a:p>
          <a:p>
            <a:r>
              <a:rPr lang="en-GB" dirty="0"/>
              <a:t>The creative brief</a:t>
            </a:r>
          </a:p>
        </p:txBody>
      </p:sp>
    </p:spTree>
    <p:extLst>
      <p:ext uri="{BB962C8B-B14F-4D97-AF65-F5344CB8AC3E}">
        <p14:creationId xmlns:p14="http://schemas.microsoft.com/office/powerpoint/2010/main" val="1651138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Target Audience</a:t>
            </a:r>
          </a:p>
        </p:txBody>
      </p:sp>
      <p:pic>
        <p:nvPicPr>
          <p:cNvPr id="6" name="Content Placeholder 5" descr="An advertisement for Luba workers’ comp shows a group of 11 acrobats balancing on one bicycle. The title reads not thinking about our workers’ comp. The subtitle reads, luckily it gets our undivided attention.">
            <a:extLst>
              <a:ext uri="{FF2B5EF4-FFF2-40B4-BE49-F238E27FC236}">
                <a16:creationId xmlns:a16="http://schemas.microsoft.com/office/drawing/2014/main" id="{F3944471-D134-4A99-91FC-79B2B5DCEC7E}"/>
              </a:ext>
            </a:extLst>
          </p:cNvPr>
          <p:cNvPicPr>
            <a:picLocks noGrp="1" noChangeAspect="1"/>
          </p:cNvPicPr>
          <p:nvPr>
            <p:ph sz="quarter" idx="14"/>
          </p:nvPr>
        </p:nvPicPr>
        <p:blipFill>
          <a:blip r:embed="rId3"/>
          <a:stretch>
            <a:fillRect/>
          </a:stretch>
        </p:blipFill>
        <p:spPr>
          <a:xfrm>
            <a:off x="737410" y="1581664"/>
            <a:ext cx="3432143" cy="4497947"/>
          </a:xfrm>
          <a:prstGeom prst="rect">
            <a:avLst/>
          </a:prstGeom>
        </p:spPr>
      </p:pic>
      <p:sp>
        <p:nvSpPr>
          <p:cNvPr id="3" name="Content Placeholder 2"/>
          <p:cNvSpPr>
            <a:spLocks noGrp="1"/>
          </p:cNvSpPr>
          <p:nvPr>
            <p:ph sz="quarter" idx="13"/>
          </p:nvPr>
        </p:nvSpPr>
        <p:spPr>
          <a:xfrm>
            <a:off x="4471536" y="1611630"/>
            <a:ext cx="4215263" cy="4438650"/>
          </a:xfrm>
        </p:spPr>
        <p:txBody>
          <a:bodyPr/>
          <a:lstStyle/>
          <a:p>
            <a:r>
              <a:rPr lang="en-GB" dirty="0"/>
              <a:t>Creatives must fully grasp it</a:t>
            </a:r>
          </a:p>
          <a:p>
            <a:r>
              <a:rPr lang="en-GB" dirty="0"/>
              <a:t>General profiles do not help</a:t>
            </a:r>
          </a:p>
          <a:p>
            <a:r>
              <a:rPr lang="en-GB" dirty="0"/>
              <a:t>Useful information:</a:t>
            </a:r>
          </a:p>
          <a:p>
            <a:pPr lvl="1"/>
            <a:r>
              <a:rPr lang="en-GB" dirty="0"/>
              <a:t>Hobbies</a:t>
            </a:r>
          </a:p>
          <a:p>
            <a:pPr lvl="1"/>
            <a:r>
              <a:rPr lang="en-GB" dirty="0"/>
              <a:t>Interests</a:t>
            </a:r>
          </a:p>
          <a:p>
            <a:pPr lvl="1"/>
            <a:r>
              <a:rPr lang="en-GB" dirty="0"/>
              <a:t>Opinions</a:t>
            </a:r>
          </a:p>
          <a:p>
            <a:pPr lvl="1"/>
            <a:r>
              <a:rPr lang="en-GB" dirty="0"/>
              <a:t>Lifestyles</a:t>
            </a:r>
          </a:p>
        </p:txBody>
      </p:sp>
    </p:spTree>
    <p:extLst>
      <p:ext uri="{BB962C8B-B14F-4D97-AF65-F5344CB8AC3E}">
        <p14:creationId xmlns:p14="http://schemas.microsoft.com/office/powerpoint/2010/main" val="2250183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Message Theme</a:t>
            </a:r>
          </a:p>
        </p:txBody>
      </p:sp>
      <p:sp>
        <p:nvSpPr>
          <p:cNvPr id="3" name="Content Placeholder 2"/>
          <p:cNvSpPr>
            <a:spLocks noGrp="1"/>
          </p:cNvSpPr>
          <p:nvPr>
            <p:ph sz="quarter" idx="13"/>
          </p:nvPr>
        </p:nvSpPr>
        <p:spPr/>
        <p:txBody>
          <a:bodyPr/>
          <a:lstStyle/>
          <a:p>
            <a:r>
              <a:rPr lang="en-GB" dirty="0"/>
              <a:t>Unique selling point</a:t>
            </a:r>
          </a:p>
          <a:p>
            <a:r>
              <a:rPr lang="en-GB" dirty="0"/>
              <a:t>“Left brain” advertisement</a:t>
            </a:r>
          </a:p>
          <a:p>
            <a:pPr lvl="1"/>
            <a:r>
              <a:rPr lang="en-GB" dirty="0"/>
              <a:t>Logical, rational side of brain</a:t>
            </a:r>
          </a:p>
          <a:p>
            <a:pPr lvl="1"/>
            <a:r>
              <a:rPr lang="en-GB" dirty="0"/>
              <a:t>Manages numbers, letters, words, concepts</a:t>
            </a:r>
          </a:p>
          <a:p>
            <a:pPr lvl="1"/>
            <a:r>
              <a:rPr lang="en-GB" b="1" dirty="0"/>
              <a:t>Use rational appeal</a:t>
            </a:r>
            <a:endParaRPr lang="en-GB" dirty="0"/>
          </a:p>
          <a:p>
            <a:r>
              <a:rPr lang="en-GB" dirty="0"/>
              <a:t>“Right-brain” advertisement</a:t>
            </a:r>
          </a:p>
          <a:p>
            <a:pPr lvl="1"/>
            <a:r>
              <a:rPr lang="en-GB" dirty="0"/>
              <a:t>Emotional side of brain</a:t>
            </a:r>
          </a:p>
          <a:p>
            <a:pPr lvl="1"/>
            <a:r>
              <a:rPr lang="en-GB" dirty="0"/>
              <a:t>Manages abstract ideas, images, feelings</a:t>
            </a:r>
          </a:p>
          <a:p>
            <a:pPr lvl="1"/>
            <a:r>
              <a:rPr lang="en-GB" b="1" dirty="0"/>
              <a:t>Use emotional appeal</a:t>
            </a:r>
            <a:endParaRPr lang="en-GB" dirty="0"/>
          </a:p>
        </p:txBody>
      </p:sp>
    </p:spTree>
    <p:extLst>
      <p:ext uri="{BB962C8B-B14F-4D97-AF65-F5344CB8AC3E}">
        <p14:creationId xmlns:p14="http://schemas.microsoft.com/office/powerpoint/2010/main" val="3701061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Support</a:t>
            </a:r>
          </a:p>
        </p:txBody>
      </p:sp>
      <p:sp>
        <p:nvSpPr>
          <p:cNvPr id="3" name="Content Placeholder 2"/>
          <p:cNvSpPr>
            <a:spLocks noGrp="1"/>
          </p:cNvSpPr>
          <p:nvPr>
            <p:ph sz="quarter" idx="13"/>
          </p:nvPr>
        </p:nvSpPr>
        <p:spPr/>
        <p:txBody>
          <a:bodyPr/>
          <a:lstStyle/>
          <a:p>
            <a:r>
              <a:rPr lang="en-GB" dirty="0"/>
              <a:t>Should be the fourth component of the creative brief.</a:t>
            </a:r>
          </a:p>
          <a:p>
            <a:r>
              <a:rPr lang="en-GB" dirty="0"/>
              <a:t>Facts that substantiate the message theme.</a:t>
            </a:r>
          </a:p>
          <a:p>
            <a:r>
              <a:rPr lang="en-GB" dirty="0"/>
              <a:t>Examples:</a:t>
            </a:r>
          </a:p>
          <a:p>
            <a:pPr lvl="1"/>
            <a:r>
              <a:rPr lang="en-GB" dirty="0"/>
              <a:t>Aveeno’s “Best of Beauty” seal</a:t>
            </a:r>
          </a:p>
          <a:p>
            <a:pPr lvl="1"/>
            <a:r>
              <a:rPr lang="en-GB" dirty="0"/>
              <a:t>Oral B: Accepted by the A</a:t>
            </a:r>
            <a:r>
              <a:rPr lang="en-GB" sz="100" dirty="0"/>
              <a:t> </a:t>
            </a:r>
            <a:r>
              <a:rPr lang="en-GB" dirty="0"/>
              <a:t>D</a:t>
            </a:r>
            <a:r>
              <a:rPr lang="en-GB" sz="100" dirty="0"/>
              <a:t> </a:t>
            </a:r>
            <a:r>
              <a:rPr lang="en-GB" dirty="0"/>
              <a:t>A</a:t>
            </a:r>
          </a:p>
          <a:p>
            <a:pPr lvl="1"/>
            <a:r>
              <a:rPr lang="en-GB" dirty="0"/>
              <a:t>Humira: F</a:t>
            </a:r>
            <a:r>
              <a:rPr lang="en-GB" sz="100" dirty="0"/>
              <a:t> </a:t>
            </a:r>
            <a:r>
              <a:rPr lang="en-GB" dirty="0"/>
              <a:t>D</a:t>
            </a:r>
            <a:r>
              <a:rPr lang="en-GB" sz="100" dirty="0"/>
              <a:t> </a:t>
            </a:r>
            <a:r>
              <a:rPr lang="en-GB" dirty="0"/>
              <a:t>A-approved for over 16 years</a:t>
            </a:r>
          </a:p>
        </p:txBody>
      </p:sp>
    </p:spTree>
    <p:extLst>
      <p:ext uri="{BB962C8B-B14F-4D97-AF65-F5344CB8AC3E}">
        <p14:creationId xmlns:p14="http://schemas.microsoft.com/office/powerpoint/2010/main" val="1837173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Constraints</a:t>
            </a:r>
          </a:p>
        </p:txBody>
      </p:sp>
      <p:sp>
        <p:nvSpPr>
          <p:cNvPr id="3" name="Content Placeholder 2"/>
          <p:cNvSpPr>
            <a:spLocks noGrp="1"/>
          </p:cNvSpPr>
          <p:nvPr>
            <p:ph sz="quarter" idx="13"/>
          </p:nvPr>
        </p:nvSpPr>
        <p:spPr/>
        <p:txBody>
          <a:bodyPr/>
          <a:lstStyle/>
          <a:p>
            <a:r>
              <a:rPr lang="en-GB" dirty="0"/>
              <a:t>Legal and mandatory restrictions</a:t>
            </a:r>
          </a:p>
          <a:p>
            <a:r>
              <a:rPr lang="en-GB" dirty="0"/>
              <a:t>Legal protection for trademarks, logos, and copyright</a:t>
            </a:r>
          </a:p>
          <a:p>
            <a:r>
              <a:rPr lang="en-GB" dirty="0"/>
              <a:t>Corporate restrictions</a:t>
            </a:r>
          </a:p>
          <a:p>
            <a:r>
              <a:rPr lang="en-GB" dirty="0"/>
              <a:t>Disclaimers</a:t>
            </a:r>
          </a:p>
        </p:txBody>
      </p:sp>
    </p:spTree>
    <p:extLst>
      <p:ext uri="{BB962C8B-B14F-4D97-AF65-F5344CB8AC3E}">
        <p14:creationId xmlns:p14="http://schemas.microsoft.com/office/powerpoint/2010/main" val="167007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 Example of Creative Concepts</a:t>
            </a:r>
            <a:endParaRPr lang="en-IN" dirty="0"/>
          </a:p>
        </p:txBody>
      </p:sp>
      <p:pic>
        <p:nvPicPr>
          <p:cNvPr id="5" name="Content Placeholder 4" descr="An illustration shows the concepts developed by the marketing team for Interstate Batteries for a creative brief. For long description in Notes pane, press F6.">
            <a:extLst>
              <a:ext uri="{FF2B5EF4-FFF2-40B4-BE49-F238E27FC236}">
                <a16:creationId xmlns:a16="http://schemas.microsoft.com/office/drawing/2014/main" id="{60B1830A-A4EB-4BEE-A75F-D54DEF8E3D8B}"/>
              </a:ext>
            </a:extLst>
          </p:cNvPr>
          <p:cNvPicPr>
            <a:picLocks noGrp="1" noChangeAspect="1"/>
          </p:cNvPicPr>
          <p:nvPr>
            <p:ph sz="quarter" idx="13"/>
          </p:nvPr>
        </p:nvPicPr>
        <p:blipFill>
          <a:blip r:embed="rId3"/>
          <a:stretch>
            <a:fillRect/>
          </a:stretch>
        </p:blipFill>
        <p:spPr>
          <a:xfrm>
            <a:off x="1891745" y="1554163"/>
            <a:ext cx="5363685" cy="4664075"/>
          </a:xfrm>
          <a:prstGeom prst="rect">
            <a:avLst/>
          </a:prstGeom>
        </p:spPr>
      </p:pic>
    </p:spTree>
    <p:extLst>
      <p:ext uri="{BB962C8B-B14F-4D97-AF65-F5344CB8AC3E}">
        <p14:creationId xmlns:p14="http://schemas.microsoft.com/office/powerpoint/2010/main" val="1303766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International Implications</a:t>
            </a:r>
          </a:p>
        </p:txBody>
      </p:sp>
      <p:sp>
        <p:nvSpPr>
          <p:cNvPr id="3" name="Content Placeholder 2"/>
          <p:cNvSpPr>
            <a:spLocks noGrp="1"/>
          </p:cNvSpPr>
          <p:nvPr>
            <p:ph sz="quarter" idx="13"/>
          </p:nvPr>
        </p:nvSpPr>
        <p:spPr/>
        <p:txBody>
          <a:bodyPr/>
          <a:lstStyle/>
          <a:p>
            <a:r>
              <a:rPr lang="en-GB" dirty="0"/>
              <a:t>Significant advertising expenditures made overseas</a:t>
            </a:r>
          </a:p>
          <a:p>
            <a:r>
              <a:rPr lang="en-GB" dirty="0"/>
              <a:t>Two major differences</a:t>
            </a:r>
          </a:p>
          <a:p>
            <a:pPr lvl="1"/>
            <a:r>
              <a:rPr lang="en-GB" dirty="0"/>
              <a:t>Process of agency selection</a:t>
            </a:r>
          </a:p>
          <a:p>
            <a:pPr lvl="1"/>
            <a:r>
              <a:rPr lang="en-GB" dirty="0"/>
              <a:t>Preparation of international advertising campaigns</a:t>
            </a:r>
          </a:p>
          <a:p>
            <a:r>
              <a:rPr lang="en-GB" dirty="0"/>
              <a:t>Preplanning research varies</a:t>
            </a:r>
          </a:p>
          <a:p>
            <a:r>
              <a:rPr lang="en-GB" dirty="0"/>
              <a:t>Understanding of languages and cultures</a:t>
            </a:r>
          </a:p>
          <a:p>
            <a:r>
              <a:rPr lang="en-GB" dirty="0"/>
              <a:t>Media selection varies</a:t>
            </a:r>
          </a:p>
        </p:txBody>
      </p:sp>
    </p:spTree>
    <p:extLst>
      <p:ext uri="{BB962C8B-B14F-4D97-AF65-F5344CB8AC3E}">
        <p14:creationId xmlns:p14="http://schemas.microsoft.com/office/powerpoint/2010/main" val="1671462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Hierarchy of Effects Model </a:t>
            </a:r>
            <a:r>
              <a:rPr lang="en-GB" sz="2000" b="0" dirty="0"/>
              <a:t>(1 of 2)</a:t>
            </a:r>
            <a:endParaRPr lang="en-IN" sz="2000" b="0" dirty="0"/>
          </a:p>
        </p:txBody>
      </p:sp>
      <p:sp>
        <p:nvSpPr>
          <p:cNvPr id="3" name="Content Placeholder 2"/>
          <p:cNvSpPr>
            <a:spLocks noGrp="1"/>
          </p:cNvSpPr>
          <p:nvPr>
            <p:ph sz="quarter" idx="13"/>
          </p:nvPr>
        </p:nvSpPr>
        <p:spPr>
          <a:xfrm>
            <a:off x="457200" y="1552575"/>
            <a:ext cx="2590800" cy="4438650"/>
          </a:xfrm>
        </p:spPr>
        <p:txBody>
          <a:bodyPr/>
          <a:lstStyle/>
          <a:p>
            <a:pPr marL="432000" indent="-432000">
              <a:buFont typeface="+mj-lt"/>
              <a:buAutoNum type="arabicPeriod"/>
            </a:pPr>
            <a:r>
              <a:rPr lang="en-GB" dirty="0"/>
              <a:t>Awareness</a:t>
            </a:r>
          </a:p>
          <a:p>
            <a:pPr marL="432000" indent="-432000">
              <a:buFont typeface="+mj-lt"/>
              <a:buAutoNum type="arabicPeriod"/>
            </a:pPr>
            <a:r>
              <a:rPr lang="en-GB" dirty="0"/>
              <a:t>Knowledge</a:t>
            </a:r>
          </a:p>
          <a:p>
            <a:pPr marL="432000" indent="-432000">
              <a:buFont typeface="+mj-lt"/>
              <a:buAutoNum type="arabicPeriod"/>
            </a:pPr>
            <a:r>
              <a:rPr lang="en-GB" dirty="0"/>
              <a:t>Liking</a:t>
            </a:r>
          </a:p>
          <a:p>
            <a:pPr marL="432000" indent="-432000">
              <a:buFont typeface="+mj-lt"/>
              <a:buAutoNum type="arabicPeriod"/>
            </a:pPr>
            <a:r>
              <a:rPr lang="en-GB" dirty="0"/>
              <a:t>Preference</a:t>
            </a:r>
          </a:p>
          <a:p>
            <a:pPr marL="432000" indent="-432000">
              <a:buFont typeface="+mj-lt"/>
              <a:buAutoNum type="arabicPeriod"/>
            </a:pPr>
            <a:r>
              <a:rPr lang="en-GB" dirty="0"/>
              <a:t>Conviction</a:t>
            </a:r>
          </a:p>
          <a:p>
            <a:pPr marL="432000" indent="-432000">
              <a:buFont typeface="+mj-lt"/>
              <a:buAutoNum type="arabicPeriod"/>
            </a:pPr>
            <a:r>
              <a:rPr lang="en-GB" dirty="0"/>
              <a:t>Purchase</a:t>
            </a:r>
          </a:p>
        </p:txBody>
      </p:sp>
      <p:pic>
        <p:nvPicPr>
          <p:cNvPr id="6" name="Content Placeholder 5" descr="A photo of a the television section of a store shows different types of television sets on a display rack.">
            <a:extLst>
              <a:ext uri="{FF2B5EF4-FFF2-40B4-BE49-F238E27FC236}">
                <a16:creationId xmlns:a16="http://schemas.microsoft.com/office/drawing/2014/main" id="{129C7686-CC20-4335-909C-1389F2B739C3}"/>
              </a:ext>
            </a:extLst>
          </p:cNvPr>
          <p:cNvPicPr>
            <a:picLocks noGrp="1" noChangeAspect="1"/>
          </p:cNvPicPr>
          <p:nvPr>
            <p:ph sz="quarter" idx="14"/>
          </p:nvPr>
        </p:nvPicPr>
        <p:blipFill>
          <a:blip r:embed="rId3"/>
          <a:stretch>
            <a:fillRect/>
          </a:stretch>
        </p:blipFill>
        <p:spPr>
          <a:xfrm>
            <a:off x="3515408" y="1552575"/>
            <a:ext cx="5171392" cy="3401532"/>
          </a:xfrm>
          <a:prstGeom prst="rect">
            <a:avLst/>
          </a:prstGeom>
        </p:spPr>
      </p:pic>
    </p:spTree>
    <p:extLst>
      <p:ext uri="{BB962C8B-B14F-4D97-AF65-F5344CB8AC3E}">
        <p14:creationId xmlns:p14="http://schemas.microsoft.com/office/powerpoint/2010/main" val="3696995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Hierarchy of Effects Model </a:t>
            </a:r>
            <a:r>
              <a:rPr lang="en-GB" sz="2000" b="0" dirty="0"/>
              <a:t>(2 of 2)</a:t>
            </a:r>
            <a:endParaRPr lang="en-IN" sz="2000" b="0" dirty="0"/>
          </a:p>
        </p:txBody>
      </p:sp>
      <p:sp>
        <p:nvSpPr>
          <p:cNvPr id="3" name="Content Placeholder 2"/>
          <p:cNvSpPr>
            <a:spLocks noGrp="1"/>
          </p:cNvSpPr>
          <p:nvPr>
            <p:ph sz="quarter" idx="13"/>
          </p:nvPr>
        </p:nvSpPr>
        <p:spPr>
          <a:xfrm>
            <a:off x="457200" y="1554920"/>
            <a:ext cx="8232775" cy="4724582"/>
          </a:xfrm>
        </p:spPr>
        <p:txBody>
          <a:bodyPr/>
          <a:lstStyle/>
          <a:p>
            <a:r>
              <a:rPr lang="en-GB" sz="2200" dirty="0"/>
              <a:t>Steps are sequential</a:t>
            </a:r>
          </a:p>
          <a:p>
            <a:r>
              <a:rPr lang="en-GB" sz="2200" dirty="0"/>
              <a:t>Some experts question if sequential</a:t>
            </a:r>
          </a:p>
          <a:p>
            <a:r>
              <a:rPr lang="en-GB" sz="2200" dirty="0"/>
              <a:t>Consumers spend time at each step</a:t>
            </a:r>
          </a:p>
          <a:p>
            <a:r>
              <a:rPr lang="en-GB" sz="2200" dirty="0"/>
              <a:t>Brand loyalty involves all six steps</a:t>
            </a:r>
          </a:p>
          <a:p>
            <a:r>
              <a:rPr lang="en-GB" sz="2200" dirty="0"/>
              <a:t>Similar to attitude formation</a:t>
            </a:r>
          </a:p>
          <a:p>
            <a:r>
              <a:rPr lang="en-GB" sz="2200" dirty="0"/>
              <a:t>Cognitive </a:t>
            </a:r>
            <a:r>
              <a:rPr lang="en-GB" sz="2200" dirty="0">
                <a:cs typeface="Arial" panose="020B0604020202020204" pitchFamily="34" charset="0"/>
              </a:rPr>
              <a:t>→</a:t>
            </a:r>
            <a:r>
              <a:rPr lang="en-GB" sz="2200" dirty="0"/>
              <a:t> affective </a:t>
            </a:r>
            <a:r>
              <a:rPr lang="en-GB" sz="2200" dirty="0">
                <a:cs typeface="Arial" panose="020B0604020202020204" pitchFamily="34" charset="0"/>
              </a:rPr>
              <a:t>→</a:t>
            </a:r>
            <a:r>
              <a:rPr lang="en-GB" sz="2200" dirty="0"/>
              <a:t> conative</a:t>
            </a:r>
          </a:p>
          <a:p>
            <a:r>
              <a:rPr lang="en-GB" sz="2200" dirty="0"/>
              <a:t>Cognitive – awareness, knowledge</a:t>
            </a:r>
          </a:p>
          <a:p>
            <a:r>
              <a:rPr lang="en-GB" sz="2200" dirty="0"/>
              <a:t>Affective – liking, preference, conviction</a:t>
            </a:r>
          </a:p>
          <a:p>
            <a:r>
              <a:rPr lang="en-GB" sz="2200" dirty="0"/>
              <a:t>Conative – actual purchase</a:t>
            </a:r>
          </a:p>
        </p:txBody>
      </p:sp>
    </p:spTree>
    <p:extLst>
      <p:ext uri="{BB962C8B-B14F-4D97-AF65-F5344CB8AC3E}">
        <p14:creationId xmlns:p14="http://schemas.microsoft.com/office/powerpoint/2010/main" val="1678762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5.1: Personal Values</a:t>
            </a:r>
          </a:p>
        </p:txBody>
      </p:sp>
      <p:sp>
        <p:nvSpPr>
          <p:cNvPr id="3" name="Content Placeholder 2"/>
          <p:cNvSpPr>
            <a:spLocks noGrp="1"/>
          </p:cNvSpPr>
          <p:nvPr>
            <p:ph sz="quarter" idx="13"/>
          </p:nvPr>
        </p:nvSpPr>
        <p:spPr>
          <a:xfrm>
            <a:off x="457200" y="1556327"/>
            <a:ext cx="4052807" cy="4520623"/>
          </a:xfrm>
        </p:spPr>
        <p:txBody>
          <a:bodyPr/>
          <a:lstStyle/>
          <a:p>
            <a:pPr>
              <a:spcBef>
                <a:spcPts val="1000"/>
              </a:spcBef>
            </a:pPr>
            <a:r>
              <a:rPr lang="en-GB" dirty="0"/>
              <a:t>Comfortable life</a:t>
            </a:r>
          </a:p>
          <a:p>
            <a:pPr>
              <a:spcBef>
                <a:spcPts val="1000"/>
              </a:spcBef>
            </a:pPr>
            <a:r>
              <a:rPr lang="en-GB" dirty="0"/>
              <a:t>Equality</a:t>
            </a:r>
          </a:p>
          <a:p>
            <a:pPr>
              <a:spcBef>
                <a:spcPts val="1000"/>
              </a:spcBef>
            </a:pPr>
            <a:r>
              <a:rPr lang="en-GB" dirty="0"/>
              <a:t>Excitement</a:t>
            </a:r>
          </a:p>
          <a:p>
            <a:pPr>
              <a:spcBef>
                <a:spcPts val="1000"/>
              </a:spcBef>
            </a:pPr>
            <a:r>
              <a:rPr lang="en-GB" dirty="0"/>
              <a:t>Freedom</a:t>
            </a:r>
          </a:p>
          <a:p>
            <a:pPr>
              <a:spcBef>
                <a:spcPts val="1000"/>
              </a:spcBef>
            </a:pPr>
            <a:r>
              <a:rPr lang="en-GB" dirty="0"/>
              <a:t>Fun, exciting life</a:t>
            </a:r>
          </a:p>
          <a:p>
            <a:pPr>
              <a:spcBef>
                <a:spcPts val="1000"/>
              </a:spcBef>
            </a:pPr>
            <a:r>
              <a:rPr lang="en-GB" dirty="0"/>
              <a:t>Happiness</a:t>
            </a:r>
          </a:p>
          <a:p>
            <a:pPr>
              <a:spcBef>
                <a:spcPts val="1000"/>
              </a:spcBef>
            </a:pPr>
            <a:r>
              <a:rPr lang="en-GB" dirty="0"/>
              <a:t>Inner peace</a:t>
            </a:r>
          </a:p>
          <a:p>
            <a:pPr>
              <a:spcBef>
                <a:spcPts val="1000"/>
              </a:spcBef>
            </a:pPr>
            <a:r>
              <a:rPr lang="en-GB" dirty="0"/>
              <a:t>Mature love</a:t>
            </a:r>
          </a:p>
          <a:p>
            <a:pPr>
              <a:spcBef>
                <a:spcPts val="1000"/>
              </a:spcBef>
            </a:pPr>
            <a:r>
              <a:rPr lang="en-GB" dirty="0"/>
              <a:t>Personal accomplishment</a:t>
            </a:r>
          </a:p>
        </p:txBody>
      </p:sp>
      <p:sp>
        <p:nvSpPr>
          <p:cNvPr id="4" name="Content Placeholder 3"/>
          <p:cNvSpPr>
            <a:spLocks noGrp="1"/>
          </p:cNvSpPr>
          <p:nvPr>
            <p:ph sz="quarter" idx="14"/>
          </p:nvPr>
        </p:nvSpPr>
        <p:spPr>
          <a:xfrm>
            <a:off x="5455402" y="1556327"/>
            <a:ext cx="3231397" cy="4520623"/>
          </a:xfrm>
        </p:spPr>
        <p:txBody>
          <a:bodyPr/>
          <a:lstStyle/>
          <a:p>
            <a:r>
              <a:rPr lang="en-GB" dirty="0"/>
              <a:t>Pleasure</a:t>
            </a:r>
          </a:p>
          <a:p>
            <a:r>
              <a:rPr lang="en-GB" dirty="0"/>
              <a:t>Salvation</a:t>
            </a:r>
          </a:p>
          <a:p>
            <a:r>
              <a:rPr lang="en-GB" dirty="0"/>
              <a:t>Security</a:t>
            </a:r>
          </a:p>
          <a:p>
            <a:r>
              <a:rPr lang="en-GB" dirty="0"/>
              <a:t>Self-fulfilment</a:t>
            </a:r>
          </a:p>
          <a:p>
            <a:r>
              <a:rPr lang="en-GB" dirty="0"/>
              <a:t>Self-respect</a:t>
            </a:r>
          </a:p>
          <a:p>
            <a:r>
              <a:rPr lang="en-GB" dirty="0"/>
              <a:t>Sense of belonging</a:t>
            </a:r>
          </a:p>
          <a:p>
            <a:r>
              <a:rPr lang="en-GB" dirty="0"/>
              <a:t>Social acceptance</a:t>
            </a:r>
          </a:p>
          <a:p>
            <a:r>
              <a:rPr lang="en-GB" dirty="0"/>
              <a:t>Wisdom</a:t>
            </a:r>
          </a:p>
        </p:txBody>
      </p:sp>
    </p:spTree>
    <p:extLst>
      <p:ext uri="{BB962C8B-B14F-4D97-AF65-F5344CB8AC3E}">
        <p14:creationId xmlns:p14="http://schemas.microsoft.com/office/powerpoint/2010/main" val="2616169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Means-End Theory</a:t>
            </a:r>
          </a:p>
        </p:txBody>
      </p:sp>
      <p:sp>
        <p:nvSpPr>
          <p:cNvPr id="3" name="Content Placeholder 2"/>
          <p:cNvSpPr>
            <a:spLocks noGrp="1"/>
          </p:cNvSpPr>
          <p:nvPr>
            <p:ph sz="quarter" idx="13"/>
          </p:nvPr>
        </p:nvSpPr>
        <p:spPr/>
        <p:txBody>
          <a:bodyPr/>
          <a:lstStyle/>
          <a:p>
            <a:r>
              <a:rPr lang="en-GB" dirty="0"/>
              <a:t>Means-end chain</a:t>
            </a:r>
          </a:p>
          <a:p>
            <a:r>
              <a:rPr lang="en-GB" dirty="0"/>
              <a:t>Message (means) leads to end state (personal values)</a:t>
            </a:r>
          </a:p>
          <a:p>
            <a:r>
              <a:rPr lang="en-GB" dirty="0"/>
              <a:t>Means-End Conceptualization of Components of Advertising Strategy (M</a:t>
            </a:r>
            <a:r>
              <a:rPr lang="en-GB" sz="100" dirty="0"/>
              <a:t> </a:t>
            </a:r>
            <a:r>
              <a:rPr lang="en-GB" dirty="0"/>
              <a:t>E</a:t>
            </a:r>
            <a:r>
              <a:rPr lang="en-GB" sz="100" dirty="0"/>
              <a:t> </a:t>
            </a:r>
            <a:r>
              <a:rPr lang="en-GB" dirty="0"/>
              <a:t>C</a:t>
            </a:r>
            <a:r>
              <a:rPr lang="en-GB" sz="100" dirty="0"/>
              <a:t> </a:t>
            </a:r>
            <a:r>
              <a:rPr lang="en-GB" dirty="0" err="1"/>
              <a:t>C</a:t>
            </a:r>
            <a:r>
              <a:rPr lang="en-GB" sz="100" dirty="0"/>
              <a:t> </a:t>
            </a:r>
            <a:r>
              <a:rPr lang="en-GB" dirty="0"/>
              <a:t>A</a:t>
            </a:r>
            <a:r>
              <a:rPr lang="en-GB" sz="100" dirty="0"/>
              <a:t> </a:t>
            </a:r>
            <a:r>
              <a:rPr lang="en-GB" dirty="0"/>
              <a:t>S)</a:t>
            </a:r>
          </a:p>
        </p:txBody>
      </p:sp>
      <p:sp>
        <p:nvSpPr>
          <p:cNvPr id="4" name="Content Placeholder 3"/>
          <p:cNvSpPr>
            <a:spLocks noGrp="1"/>
          </p:cNvSpPr>
          <p:nvPr>
            <p:ph sz="quarter" idx="14"/>
          </p:nvPr>
        </p:nvSpPr>
        <p:spPr/>
        <p:txBody>
          <a:bodyPr/>
          <a:lstStyle/>
          <a:p>
            <a:pPr marL="432" indent="0">
              <a:buNone/>
            </a:pPr>
            <a:r>
              <a:rPr lang="en-GB" dirty="0"/>
              <a:t>Product attributes </a:t>
            </a:r>
            <a:r>
              <a:rPr lang="en-GB" dirty="0">
                <a:cs typeface="Arial" panose="020B0604020202020204" pitchFamily="34" charset="0"/>
              </a:rPr>
              <a:t>→</a:t>
            </a:r>
            <a:r>
              <a:rPr lang="en-GB" dirty="0"/>
              <a:t> benefits </a:t>
            </a:r>
            <a:r>
              <a:rPr lang="en-GB" dirty="0">
                <a:cs typeface="Arial" panose="020B0604020202020204" pitchFamily="34" charset="0"/>
              </a:rPr>
              <a:t>→</a:t>
            </a:r>
            <a:r>
              <a:rPr lang="en-GB" dirty="0"/>
              <a:t> personal values</a:t>
            </a:r>
          </a:p>
        </p:txBody>
      </p:sp>
    </p:spTree>
    <p:extLst>
      <p:ext uri="{BB962C8B-B14F-4D97-AF65-F5344CB8AC3E}">
        <p14:creationId xmlns:p14="http://schemas.microsoft.com/office/powerpoint/2010/main" val="4048243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Figure 5.2: Means-End Chain for Milk </a:t>
            </a:r>
            <a:r>
              <a:rPr lang="en-GB" sz="2000" b="0" dirty="0"/>
              <a:t>(1 of 2)</a:t>
            </a:r>
            <a:endParaRPr lang="en-IN" sz="2000" b="0" dirty="0"/>
          </a:p>
        </p:txBody>
      </p:sp>
      <p:pic>
        <p:nvPicPr>
          <p:cNvPr id="5" name="Content Placeholder 4" descr="The figure shows a diagram of a means end chain for milk. For long description in Notes pane, press F6.">
            <a:extLst>
              <a:ext uri="{FF2B5EF4-FFF2-40B4-BE49-F238E27FC236}">
                <a16:creationId xmlns:a16="http://schemas.microsoft.com/office/drawing/2014/main" id="{1AF84FC9-6DA0-4C3B-9300-CD774CB83001}"/>
              </a:ext>
            </a:extLst>
          </p:cNvPr>
          <p:cNvPicPr>
            <a:picLocks noGrp="1" noChangeAspect="1"/>
          </p:cNvPicPr>
          <p:nvPr>
            <p:ph sz="quarter" idx="13"/>
          </p:nvPr>
        </p:nvPicPr>
        <p:blipFill>
          <a:blip r:embed="rId3"/>
          <a:stretch>
            <a:fillRect/>
          </a:stretch>
        </p:blipFill>
        <p:spPr>
          <a:xfrm>
            <a:off x="865790" y="2021217"/>
            <a:ext cx="7415595" cy="3729967"/>
          </a:xfrm>
          <a:prstGeom prst="rect">
            <a:avLst/>
          </a:prstGeom>
        </p:spPr>
      </p:pic>
    </p:spTree>
    <p:extLst>
      <p:ext uri="{BB962C8B-B14F-4D97-AF65-F5344CB8AC3E}">
        <p14:creationId xmlns:p14="http://schemas.microsoft.com/office/powerpoint/2010/main" val="3530325451"/>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146286</TotalTime>
  <Words>4952</Words>
  <Application>Microsoft Office PowerPoint</Application>
  <PresentationFormat>On-screen Show (4:3)</PresentationFormat>
  <Paragraphs>410</Paragraphs>
  <Slides>45</Slides>
  <Notes>40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45</vt:i4>
      </vt:variant>
    </vt:vector>
  </HeadingPairs>
  <TitlesOfParts>
    <vt:vector size="56" baseType="lpstr">
      <vt:lpstr>Calibri</vt:lpstr>
      <vt:lpstr>Noto Sans Symbols</vt:lpstr>
      <vt:lpstr>Times New Roman</vt:lpstr>
      <vt:lpstr>Verdana</vt:lpstr>
      <vt:lpstr>Wingdings</vt:lpstr>
      <vt:lpstr>Arial</vt:lpstr>
      <vt:lpstr>Symbol</vt:lpstr>
      <vt:lpstr>Cambria</vt:lpstr>
      <vt:lpstr>Courier New</vt:lpstr>
      <vt:lpstr>USHE</vt:lpstr>
      <vt:lpstr>USHE_slide options</vt:lpstr>
      <vt:lpstr>Integrated Advertising, Promotion, and Marketing Communications</vt:lpstr>
      <vt:lpstr>Chapter Objectives (1 of 2)</vt:lpstr>
      <vt:lpstr>Chapter Objectives (2 of 2)</vt:lpstr>
      <vt:lpstr>Chapter Overview</vt:lpstr>
      <vt:lpstr>Hierarchy of Effects Model (1 of 2)</vt:lpstr>
      <vt:lpstr>Hierarchy of Effects Model (2 of 2)</vt:lpstr>
      <vt:lpstr>Figure 5.1: Personal Values</vt:lpstr>
      <vt:lpstr>Means-End Theory</vt:lpstr>
      <vt:lpstr>Figure 5.2: Means-End Chain for Milk (1 of 2)</vt:lpstr>
      <vt:lpstr>Figure 5.3: B-to-B Means-End Chain for Marketing Research Services (1 of 2)</vt:lpstr>
      <vt:lpstr>Verbal and Visual Images</vt:lpstr>
      <vt:lpstr>Questions to Consider (1 of 2)</vt:lpstr>
      <vt:lpstr>The Impact of Advertising Expenditures</vt:lpstr>
      <vt:lpstr>Figure 5.4: Relationships between Advertising and Marketing Expenditures and Sales and Profit Margins</vt:lpstr>
      <vt:lpstr>Threshold Effects</vt:lpstr>
      <vt:lpstr>Figure 5.5: A Decay Effects Model</vt:lpstr>
      <vt:lpstr>Figure 5.6: Advantages of In-House versus External Agencies</vt:lpstr>
      <vt:lpstr>Figure 5.7: Common Services Provided by Full-Service Agencies</vt:lpstr>
      <vt:lpstr>External Advertising Agencies</vt:lpstr>
      <vt:lpstr>Crowdsourcing</vt:lpstr>
      <vt:lpstr>Figure 5.8: Steps in Selecting an Advertising Agency</vt:lpstr>
      <vt:lpstr>Choosing an Agency</vt:lpstr>
      <vt:lpstr>Figure 5.9: Evaluation Criteria in Choosing an Advertising Agency</vt:lpstr>
      <vt:lpstr>Creative Pitch</vt:lpstr>
      <vt:lpstr>Figure 5.10: Pitching Do’s and Don’ts (1 of 2)</vt:lpstr>
      <vt:lpstr>Figure 5.10: Pitching Do’s and Don’ts (2 of 2)</vt:lpstr>
      <vt:lpstr>Roles of Advertising Personnel</vt:lpstr>
      <vt:lpstr>Figure 5.11: Advertising Campaign Parameters</vt:lpstr>
      <vt:lpstr>Figure 5.12: Common Advertising Goals</vt:lpstr>
      <vt:lpstr>Advertising Goals: Providing Information</vt:lpstr>
      <vt:lpstr>Media Selection</vt:lpstr>
      <vt:lpstr>Taglines</vt:lpstr>
      <vt:lpstr>Figure 5.13: Taglines Used by Various Brands (1 of 2)</vt:lpstr>
      <vt:lpstr>Figure 5.13: Taglines Used by Various Brands (2 of 2)</vt:lpstr>
      <vt:lpstr>Questions to Consider (2 of 2)</vt:lpstr>
      <vt:lpstr>Consistency</vt:lpstr>
      <vt:lpstr>Positioning</vt:lpstr>
      <vt:lpstr>Campaign Duration</vt:lpstr>
      <vt:lpstr>Figure 5.14: The Creative Brief</vt:lpstr>
      <vt:lpstr>The Target Audience</vt:lpstr>
      <vt:lpstr>The Message Theme</vt:lpstr>
      <vt:lpstr>The Support</vt:lpstr>
      <vt:lpstr>The Constraints</vt:lpstr>
      <vt:lpstr>An Example of Creative Concepts</vt:lpstr>
      <vt:lpstr>International Implications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Advertising, Promotion, and Marketing Communications, Ninth Edition, Chapter 5, Advertising Campaign Management</dc:title>
  <dc:subject>BusPub</dc:subject>
  <dc:creator>Clow/Baack</dc:creator>
  <cp:keywords>Integrated Advertising, Promotion, and Marketing Communications</cp:keywords>
  <dc:description>Long description alt-text is inserted in the notes pane.</dc:description>
  <cp:lastModifiedBy>Administrator</cp:lastModifiedBy>
  <cp:revision>763</cp:revision>
  <dcterms:modified xsi:type="dcterms:W3CDTF">2024-03-27T01:06:03Z</dcterms:modified>
</cp:coreProperties>
</file>